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authors.xml" ContentType="application/vnd.ms-powerpoint.auth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9"/>
  </p:notesMasterIdLst>
  <p:handoutMasterIdLst>
    <p:handoutMasterId r:id="rId30"/>
  </p:handoutMasterIdLst>
  <p:sldIdLst>
    <p:sldId id="261" r:id="rId2"/>
    <p:sldId id="262" r:id="rId3"/>
    <p:sldId id="268" r:id="rId4"/>
    <p:sldId id="293" r:id="rId5"/>
    <p:sldId id="275" r:id="rId6"/>
    <p:sldId id="295" r:id="rId7"/>
    <p:sldId id="260" r:id="rId8"/>
    <p:sldId id="274" r:id="rId9"/>
    <p:sldId id="280" r:id="rId10"/>
    <p:sldId id="294" r:id="rId11"/>
    <p:sldId id="296" r:id="rId12"/>
    <p:sldId id="297" r:id="rId13"/>
    <p:sldId id="276" r:id="rId14"/>
    <p:sldId id="277" r:id="rId15"/>
    <p:sldId id="299" r:id="rId16"/>
    <p:sldId id="281" r:id="rId17"/>
    <p:sldId id="289" r:id="rId18"/>
    <p:sldId id="288" r:id="rId19"/>
    <p:sldId id="270" r:id="rId20"/>
    <p:sldId id="273" r:id="rId21"/>
    <p:sldId id="283" r:id="rId22"/>
    <p:sldId id="300" r:id="rId23"/>
    <p:sldId id="298" r:id="rId24"/>
    <p:sldId id="290" r:id="rId25"/>
    <p:sldId id="291" r:id="rId26"/>
    <p:sldId id="292" r:id="rId27"/>
    <p:sldId id="264" r:id="rId28"/>
  </p:sldIdLst>
  <p:sldSz cx="9144000" cy="5143500" type="screen16x9"/>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charset="0"/>
        <a:ea typeface="+mn-ea"/>
        <a:cs typeface="+mn-cs"/>
      </a:defRPr>
    </a:lvl1pPr>
    <a:lvl2pPr marL="457200" algn="l" rtl="0" eaLnBrk="0" fontAlgn="base" hangingPunct="0">
      <a:spcBef>
        <a:spcPct val="0"/>
      </a:spcBef>
      <a:spcAft>
        <a:spcPct val="0"/>
      </a:spcAft>
      <a:defRPr sz="2400" kern="1200">
        <a:solidFill>
          <a:schemeClr val="tx1"/>
        </a:solidFill>
        <a:latin typeface="Times" charset="0"/>
        <a:ea typeface="+mn-ea"/>
        <a:cs typeface="+mn-cs"/>
      </a:defRPr>
    </a:lvl2pPr>
    <a:lvl3pPr marL="914400" algn="l" rtl="0" eaLnBrk="0" fontAlgn="base" hangingPunct="0">
      <a:spcBef>
        <a:spcPct val="0"/>
      </a:spcBef>
      <a:spcAft>
        <a:spcPct val="0"/>
      </a:spcAft>
      <a:defRPr sz="2400" kern="1200">
        <a:solidFill>
          <a:schemeClr val="tx1"/>
        </a:solidFill>
        <a:latin typeface="Times" charset="0"/>
        <a:ea typeface="+mn-ea"/>
        <a:cs typeface="+mn-cs"/>
      </a:defRPr>
    </a:lvl3pPr>
    <a:lvl4pPr marL="1371600" algn="l" rtl="0" eaLnBrk="0" fontAlgn="base" hangingPunct="0">
      <a:spcBef>
        <a:spcPct val="0"/>
      </a:spcBef>
      <a:spcAft>
        <a:spcPct val="0"/>
      </a:spcAft>
      <a:defRPr sz="2400" kern="1200">
        <a:solidFill>
          <a:schemeClr val="tx1"/>
        </a:solidFill>
        <a:latin typeface="Times" charset="0"/>
        <a:ea typeface="+mn-ea"/>
        <a:cs typeface="+mn-cs"/>
      </a:defRPr>
    </a:lvl4pPr>
    <a:lvl5pPr marL="1828800" algn="l" rtl="0" eaLnBrk="0" fontAlgn="base" hangingPunct="0">
      <a:spcBef>
        <a:spcPct val="0"/>
      </a:spcBef>
      <a:spcAft>
        <a:spcPct val="0"/>
      </a:spcAft>
      <a:defRPr sz="2400" kern="1200">
        <a:solidFill>
          <a:schemeClr val="tx1"/>
        </a:solidFill>
        <a:latin typeface="Times" charset="0"/>
        <a:ea typeface="+mn-ea"/>
        <a:cs typeface="+mn-cs"/>
      </a:defRPr>
    </a:lvl5pPr>
    <a:lvl6pPr marL="2286000" algn="l" defTabSz="457200" rtl="0" eaLnBrk="1" latinLnBrk="0" hangingPunct="1">
      <a:defRPr sz="2400" kern="1200">
        <a:solidFill>
          <a:schemeClr val="tx1"/>
        </a:solidFill>
        <a:latin typeface="Times" charset="0"/>
        <a:ea typeface="+mn-ea"/>
        <a:cs typeface="+mn-cs"/>
      </a:defRPr>
    </a:lvl6pPr>
    <a:lvl7pPr marL="2743200" algn="l" defTabSz="457200" rtl="0" eaLnBrk="1" latinLnBrk="0" hangingPunct="1">
      <a:defRPr sz="2400" kern="1200">
        <a:solidFill>
          <a:schemeClr val="tx1"/>
        </a:solidFill>
        <a:latin typeface="Times" charset="0"/>
        <a:ea typeface="+mn-ea"/>
        <a:cs typeface="+mn-cs"/>
      </a:defRPr>
    </a:lvl7pPr>
    <a:lvl8pPr marL="3200400" algn="l" defTabSz="457200" rtl="0" eaLnBrk="1" latinLnBrk="0" hangingPunct="1">
      <a:defRPr sz="2400" kern="1200">
        <a:solidFill>
          <a:schemeClr val="tx1"/>
        </a:solidFill>
        <a:latin typeface="Times" charset="0"/>
        <a:ea typeface="+mn-ea"/>
        <a:cs typeface="+mn-cs"/>
      </a:defRPr>
    </a:lvl8pPr>
    <a:lvl9pPr marL="3657600" algn="l" defTabSz="457200" rtl="0" eaLnBrk="1" latinLnBrk="0" hangingPunct="1">
      <a:defRPr sz="2400" kern="1200">
        <a:solidFill>
          <a:schemeClr val="tx1"/>
        </a:solidFill>
        <a:latin typeface="Times"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AE8DEC-F163-46DB-9613-42B6FBB25CF4}" name="Leif Olsen" initials="LO" userId="WZTZIC5ELv9AlCTqPaivzIfY0OqTgeGwpj4Bx9tthR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102E"/>
    <a:srgbClr val="CE1126"/>
    <a:srgbClr val="ACA39A"/>
    <a:srgbClr val="F1BE48"/>
    <a:srgbClr val="7A6E67"/>
    <a:srgbClr val="6E6259"/>
    <a:srgbClr val="010000"/>
    <a:srgbClr val="F2BF49"/>
    <a:srgbClr val="ADA07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0408" autoAdjust="0"/>
  </p:normalViewPr>
  <p:slideViewPr>
    <p:cSldViewPr>
      <p:cViewPr varScale="1">
        <p:scale>
          <a:sx n="130" d="100"/>
          <a:sy n="130" d="100"/>
        </p:scale>
        <p:origin x="144" y="252"/>
      </p:cViewPr>
      <p:guideLst>
        <p:guide orient="horz" pos="2160"/>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846A4C-820E-4D54-B75C-51B183144F5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48445761-AC4F-4B87-8116-C60824F5A48D}">
      <dgm:prSet phldrT="[Text]"/>
      <dgm:spPr>
        <a:solidFill>
          <a:srgbClr val="C8102E"/>
        </a:solidFill>
      </dgm:spPr>
      <dgm:t>
        <a:bodyPr/>
        <a:lstStyle/>
        <a:p>
          <a:r>
            <a:rPr lang="en-US" dirty="0"/>
            <a:t>Criteria 1</a:t>
          </a:r>
        </a:p>
      </dgm:t>
    </dgm:pt>
    <dgm:pt modelId="{97E4E0DD-62D4-4C46-B0BD-FE2424CDAE62}" type="parTrans" cxnId="{035B6B6F-997A-4FB1-BBCF-B05424EA3027}">
      <dgm:prSet/>
      <dgm:spPr/>
      <dgm:t>
        <a:bodyPr/>
        <a:lstStyle/>
        <a:p>
          <a:endParaRPr lang="en-US"/>
        </a:p>
      </dgm:t>
    </dgm:pt>
    <dgm:pt modelId="{FDE2B33F-1645-4839-BF19-D6318D65437D}" type="sibTrans" cxnId="{035B6B6F-997A-4FB1-BBCF-B05424EA3027}">
      <dgm:prSet/>
      <dgm:spPr/>
      <dgm:t>
        <a:bodyPr/>
        <a:lstStyle/>
        <a:p>
          <a:endParaRPr lang="en-US"/>
        </a:p>
      </dgm:t>
    </dgm:pt>
    <dgm:pt modelId="{371220A9-6941-412C-8878-DF924DE65B4D}">
      <dgm:prSet phldrT="[Text]"/>
      <dgm:spPr>
        <a:solidFill>
          <a:srgbClr val="C8102E"/>
        </a:solidFill>
      </dgm:spPr>
      <dgm:t>
        <a:bodyPr/>
        <a:lstStyle/>
        <a:p>
          <a:r>
            <a:rPr lang="en-US" dirty="0"/>
            <a:t>Criteria 2</a:t>
          </a:r>
        </a:p>
      </dgm:t>
    </dgm:pt>
    <dgm:pt modelId="{41164537-BF8F-49C4-8B3E-F334E37542C9}" type="parTrans" cxnId="{404F45C7-0B94-41AE-8B40-91D07EB5D533}">
      <dgm:prSet/>
      <dgm:spPr/>
      <dgm:t>
        <a:bodyPr/>
        <a:lstStyle/>
        <a:p>
          <a:endParaRPr lang="en-US"/>
        </a:p>
      </dgm:t>
    </dgm:pt>
    <dgm:pt modelId="{169C949D-8BD0-4E5B-B6D4-CC203713202D}" type="sibTrans" cxnId="{404F45C7-0B94-41AE-8B40-91D07EB5D533}">
      <dgm:prSet/>
      <dgm:spPr/>
      <dgm:t>
        <a:bodyPr/>
        <a:lstStyle/>
        <a:p>
          <a:endParaRPr lang="en-US"/>
        </a:p>
      </dgm:t>
    </dgm:pt>
    <dgm:pt modelId="{F320E7BA-A715-43A4-BB45-AF53B8C1E3AB}" type="pres">
      <dgm:prSet presAssocID="{F7846A4C-820E-4D54-B75C-51B183144F57}" presName="diagram" presStyleCnt="0">
        <dgm:presLayoutVars>
          <dgm:dir/>
          <dgm:resizeHandles val="exact"/>
        </dgm:presLayoutVars>
      </dgm:prSet>
      <dgm:spPr/>
    </dgm:pt>
    <dgm:pt modelId="{99EBE46E-883C-4EFC-A0DC-FB0D136A27AA}" type="pres">
      <dgm:prSet presAssocID="{48445761-AC4F-4B87-8116-C60824F5A48D}" presName="node" presStyleLbl="node1" presStyleIdx="0" presStyleCnt="2">
        <dgm:presLayoutVars>
          <dgm:bulletEnabled val="1"/>
        </dgm:presLayoutVars>
      </dgm:prSet>
      <dgm:spPr/>
    </dgm:pt>
    <dgm:pt modelId="{D895F9EA-D127-430A-B2B2-DFF68BD7E412}" type="pres">
      <dgm:prSet presAssocID="{FDE2B33F-1645-4839-BF19-D6318D65437D}" presName="sibTrans" presStyleCnt="0"/>
      <dgm:spPr/>
    </dgm:pt>
    <dgm:pt modelId="{F30319E6-0C1A-47E5-9E70-DC934A1FC1F0}" type="pres">
      <dgm:prSet presAssocID="{371220A9-6941-412C-8878-DF924DE65B4D}" presName="node" presStyleLbl="node1" presStyleIdx="1" presStyleCnt="2">
        <dgm:presLayoutVars>
          <dgm:bulletEnabled val="1"/>
        </dgm:presLayoutVars>
      </dgm:prSet>
      <dgm:spPr/>
    </dgm:pt>
  </dgm:ptLst>
  <dgm:cxnLst>
    <dgm:cxn modelId="{1C217826-C683-4860-916F-1986DA261595}" type="presOf" srcId="{48445761-AC4F-4B87-8116-C60824F5A48D}" destId="{99EBE46E-883C-4EFC-A0DC-FB0D136A27AA}" srcOrd="0" destOrd="0" presId="urn:microsoft.com/office/officeart/2005/8/layout/default"/>
    <dgm:cxn modelId="{035B6B6F-997A-4FB1-BBCF-B05424EA3027}" srcId="{F7846A4C-820E-4D54-B75C-51B183144F57}" destId="{48445761-AC4F-4B87-8116-C60824F5A48D}" srcOrd="0" destOrd="0" parTransId="{97E4E0DD-62D4-4C46-B0BD-FE2424CDAE62}" sibTransId="{FDE2B33F-1645-4839-BF19-D6318D65437D}"/>
    <dgm:cxn modelId="{C95A4B58-3EFB-4F1B-81ED-6FC19326260B}" type="presOf" srcId="{371220A9-6941-412C-8878-DF924DE65B4D}" destId="{F30319E6-0C1A-47E5-9E70-DC934A1FC1F0}" srcOrd="0" destOrd="0" presId="urn:microsoft.com/office/officeart/2005/8/layout/default"/>
    <dgm:cxn modelId="{404F45C7-0B94-41AE-8B40-91D07EB5D533}" srcId="{F7846A4C-820E-4D54-B75C-51B183144F57}" destId="{371220A9-6941-412C-8878-DF924DE65B4D}" srcOrd="1" destOrd="0" parTransId="{41164537-BF8F-49C4-8B3E-F334E37542C9}" sibTransId="{169C949D-8BD0-4E5B-B6D4-CC203713202D}"/>
    <dgm:cxn modelId="{4B8824F3-68F4-4E23-B81B-E38185F81D44}" type="presOf" srcId="{F7846A4C-820E-4D54-B75C-51B183144F57}" destId="{F320E7BA-A715-43A4-BB45-AF53B8C1E3AB}" srcOrd="0" destOrd="0" presId="urn:microsoft.com/office/officeart/2005/8/layout/default"/>
    <dgm:cxn modelId="{CF5791A9-2BC4-4B26-89B1-E5B07500FED8}" type="presParOf" srcId="{F320E7BA-A715-43A4-BB45-AF53B8C1E3AB}" destId="{99EBE46E-883C-4EFC-A0DC-FB0D136A27AA}" srcOrd="0" destOrd="0" presId="urn:microsoft.com/office/officeart/2005/8/layout/default"/>
    <dgm:cxn modelId="{C301668F-47B3-432A-95B4-FBC420FC5B32}" type="presParOf" srcId="{F320E7BA-A715-43A4-BB45-AF53B8C1E3AB}" destId="{D895F9EA-D127-430A-B2B2-DFF68BD7E412}" srcOrd="1" destOrd="0" presId="urn:microsoft.com/office/officeart/2005/8/layout/default"/>
    <dgm:cxn modelId="{D4E5F9B0-3FE7-4846-A6AB-821C60AFCDC9}" type="presParOf" srcId="{F320E7BA-A715-43A4-BB45-AF53B8C1E3AB}" destId="{F30319E6-0C1A-47E5-9E70-DC934A1FC1F0}"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3A9A80-EA29-4366-8BAB-0EB7287B5C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6E5A60CD-F030-4EB2-8B8A-50A1B53B134E}">
      <dgm:prSet phldrT="[Text]"/>
      <dgm:spPr>
        <a:solidFill>
          <a:srgbClr val="00B050"/>
        </a:solidFill>
      </dgm:spPr>
      <dgm:t>
        <a:bodyPr/>
        <a:lstStyle/>
        <a:p>
          <a:r>
            <a:rPr lang="en-US" dirty="0"/>
            <a:t>Current assessment methods and tools</a:t>
          </a:r>
        </a:p>
      </dgm:t>
    </dgm:pt>
    <dgm:pt modelId="{1E074053-FF0E-44EE-80F4-262C341D2A1E}" type="parTrans" cxnId="{46A56671-5510-4A8C-9FC8-41BFA3D728D8}">
      <dgm:prSet/>
      <dgm:spPr/>
      <dgm:t>
        <a:bodyPr/>
        <a:lstStyle/>
        <a:p>
          <a:endParaRPr lang="en-US"/>
        </a:p>
      </dgm:t>
    </dgm:pt>
    <dgm:pt modelId="{F54A49D8-5962-4FF8-835F-47D3664A01FE}" type="sibTrans" cxnId="{46A56671-5510-4A8C-9FC8-41BFA3D728D8}">
      <dgm:prSet/>
      <dgm:spPr/>
      <dgm:t>
        <a:bodyPr/>
        <a:lstStyle/>
        <a:p>
          <a:endParaRPr lang="en-US"/>
        </a:p>
      </dgm:t>
    </dgm:pt>
    <dgm:pt modelId="{8A2FC5E7-E344-4626-8808-F6166431117C}" type="pres">
      <dgm:prSet presAssocID="{D73A9A80-EA29-4366-8BAB-0EB7287B5C30}" presName="diagram" presStyleCnt="0">
        <dgm:presLayoutVars>
          <dgm:dir/>
          <dgm:resizeHandles val="exact"/>
        </dgm:presLayoutVars>
      </dgm:prSet>
      <dgm:spPr/>
    </dgm:pt>
    <dgm:pt modelId="{DB6DA281-4C43-46DA-83CC-64A9AB7F7504}" type="pres">
      <dgm:prSet presAssocID="{6E5A60CD-F030-4EB2-8B8A-50A1B53B134E}" presName="node" presStyleLbl="node1" presStyleIdx="0" presStyleCnt="1">
        <dgm:presLayoutVars>
          <dgm:bulletEnabled val="1"/>
        </dgm:presLayoutVars>
      </dgm:prSet>
      <dgm:spPr/>
    </dgm:pt>
  </dgm:ptLst>
  <dgm:cxnLst>
    <dgm:cxn modelId="{46A56671-5510-4A8C-9FC8-41BFA3D728D8}" srcId="{D73A9A80-EA29-4366-8BAB-0EB7287B5C30}" destId="{6E5A60CD-F030-4EB2-8B8A-50A1B53B134E}" srcOrd="0" destOrd="0" parTransId="{1E074053-FF0E-44EE-80F4-262C341D2A1E}" sibTransId="{F54A49D8-5962-4FF8-835F-47D3664A01FE}"/>
    <dgm:cxn modelId="{19657291-C58E-4431-A69C-92D70C5605B1}" type="presOf" srcId="{D73A9A80-EA29-4366-8BAB-0EB7287B5C30}" destId="{8A2FC5E7-E344-4626-8808-F6166431117C}" srcOrd="0" destOrd="0" presId="urn:microsoft.com/office/officeart/2005/8/layout/default"/>
    <dgm:cxn modelId="{FFA64EBA-865F-4E8E-AD7C-DD0C02D1DDDE}" type="presOf" srcId="{6E5A60CD-F030-4EB2-8B8A-50A1B53B134E}" destId="{DB6DA281-4C43-46DA-83CC-64A9AB7F7504}" srcOrd="0" destOrd="0" presId="urn:microsoft.com/office/officeart/2005/8/layout/default"/>
    <dgm:cxn modelId="{8C15077B-2A74-4376-947D-B4442454EF54}" type="presParOf" srcId="{8A2FC5E7-E344-4626-8808-F6166431117C}" destId="{DB6DA281-4C43-46DA-83CC-64A9AB7F7504}"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3A9A80-EA29-4366-8BAB-0EB7287B5C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794EF21-DB24-4398-A986-C4FB6C6B9CDA}">
      <dgm:prSet phldrT="[Text]"/>
      <dgm:spPr>
        <a:solidFill>
          <a:srgbClr val="00B0F0"/>
        </a:solidFill>
      </dgm:spPr>
      <dgm:t>
        <a:bodyPr/>
        <a:lstStyle/>
        <a:p>
          <a:r>
            <a:rPr lang="en-US" dirty="0"/>
            <a:t>New assessment methods and tools</a:t>
          </a:r>
        </a:p>
      </dgm:t>
    </dgm:pt>
    <dgm:pt modelId="{FA469852-ABAF-4570-BEA8-710B6539A4BC}" type="parTrans" cxnId="{AD71E268-A73F-4A49-8B5C-70994B57F75C}">
      <dgm:prSet/>
      <dgm:spPr/>
      <dgm:t>
        <a:bodyPr/>
        <a:lstStyle/>
        <a:p>
          <a:endParaRPr lang="en-US"/>
        </a:p>
      </dgm:t>
    </dgm:pt>
    <dgm:pt modelId="{8706A67B-43C7-491E-B3B6-80A1468FC772}" type="sibTrans" cxnId="{AD71E268-A73F-4A49-8B5C-70994B57F75C}">
      <dgm:prSet/>
      <dgm:spPr/>
      <dgm:t>
        <a:bodyPr/>
        <a:lstStyle/>
        <a:p>
          <a:endParaRPr lang="en-US"/>
        </a:p>
      </dgm:t>
    </dgm:pt>
    <dgm:pt modelId="{8A2FC5E7-E344-4626-8808-F6166431117C}" type="pres">
      <dgm:prSet presAssocID="{D73A9A80-EA29-4366-8BAB-0EB7287B5C30}" presName="diagram" presStyleCnt="0">
        <dgm:presLayoutVars>
          <dgm:dir/>
          <dgm:resizeHandles val="exact"/>
        </dgm:presLayoutVars>
      </dgm:prSet>
      <dgm:spPr/>
    </dgm:pt>
    <dgm:pt modelId="{634ECDDE-4F52-4E9D-BCF6-D8CEDAD4FE09}" type="pres">
      <dgm:prSet presAssocID="{5794EF21-DB24-4398-A986-C4FB6C6B9CDA}" presName="node" presStyleLbl="node1" presStyleIdx="0" presStyleCnt="1">
        <dgm:presLayoutVars>
          <dgm:bulletEnabled val="1"/>
        </dgm:presLayoutVars>
      </dgm:prSet>
      <dgm:spPr/>
    </dgm:pt>
  </dgm:ptLst>
  <dgm:cxnLst>
    <dgm:cxn modelId="{AE128924-74B8-4664-B66D-A4B280A37692}" type="presOf" srcId="{5794EF21-DB24-4398-A986-C4FB6C6B9CDA}" destId="{634ECDDE-4F52-4E9D-BCF6-D8CEDAD4FE09}" srcOrd="0" destOrd="0" presId="urn:microsoft.com/office/officeart/2005/8/layout/default"/>
    <dgm:cxn modelId="{AD71E268-A73F-4A49-8B5C-70994B57F75C}" srcId="{D73A9A80-EA29-4366-8BAB-0EB7287B5C30}" destId="{5794EF21-DB24-4398-A986-C4FB6C6B9CDA}" srcOrd="0" destOrd="0" parTransId="{FA469852-ABAF-4570-BEA8-710B6539A4BC}" sibTransId="{8706A67B-43C7-491E-B3B6-80A1468FC772}"/>
    <dgm:cxn modelId="{19657291-C58E-4431-A69C-92D70C5605B1}" type="presOf" srcId="{D73A9A80-EA29-4366-8BAB-0EB7287B5C30}" destId="{8A2FC5E7-E344-4626-8808-F6166431117C}" srcOrd="0" destOrd="0" presId="urn:microsoft.com/office/officeart/2005/8/layout/default"/>
    <dgm:cxn modelId="{91864BBD-8960-451E-A1D6-4154ACF5E98F}" type="presParOf" srcId="{8A2FC5E7-E344-4626-8808-F6166431117C}" destId="{634ECDDE-4F52-4E9D-BCF6-D8CEDAD4FE09}"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BE46E-883C-4EFC-A0DC-FB0D136A27AA}">
      <dsp:nvSpPr>
        <dsp:cNvPr id="0" name=""/>
        <dsp:cNvSpPr/>
      </dsp:nvSpPr>
      <dsp:spPr>
        <a:xfrm>
          <a:off x="446" y="384899"/>
          <a:ext cx="1741289" cy="1044773"/>
        </a:xfrm>
        <a:prstGeom prst="rect">
          <a:avLst/>
        </a:prstGeom>
        <a:solidFill>
          <a:srgbClr val="C81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Criteria 1</a:t>
          </a:r>
        </a:p>
      </dsp:txBody>
      <dsp:txXfrm>
        <a:off x="446" y="384899"/>
        <a:ext cx="1741289" cy="1044773"/>
      </dsp:txXfrm>
    </dsp:sp>
    <dsp:sp modelId="{F30319E6-0C1A-47E5-9E70-DC934A1FC1F0}">
      <dsp:nvSpPr>
        <dsp:cNvPr id="0" name=""/>
        <dsp:cNvSpPr/>
      </dsp:nvSpPr>
      <dsp:spPr>
        <a:xfrm>
          <a:off x="1915864" y="384899"/>
          <a:ext cx="1741289" cy="1044773"/>
        </a:xfrm>
        <a:prstGeom prst="rect">
          <a:avLst/>
        </a:prstGeom>
        <a:solidFill>
          <a:srgbClr val="C8102E"/>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Criteria 2</a:t>
          </a:r>
        </a:p>
      </dsp:txBody>
      <dsp:txXfrm>
        <a:off x="1915864" y="384899"/>
        <a:ext cx="1741289" cy="1044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DA281-4C43-46DA-83CC-64A9AB7F7504}">
      <dsp:nvSpPr>
        <dsp:cNvPr id="0" name=""/>
        <dsp:cNvSpPr/>
      </dsp:nvSpPr>
      <dsp:spPr>
        <a:xfrm>
          <a:off x="0" y="203199"/>
          <a:ext cx="6096000" cy="3657600"/>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kern="1200" dirty="0"/>
            <a:t>Current assessment methods and tools</a:t>
          </a:r>
        </a:p>
      </dsp:txBody>
      <dsp:txXfrm>
        <a:off x="0" y="203199"/>
        <a:ext cx="6096000" cy="36576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4ECDDE-4F52-4E9D-BCF6-D8CEDAD4FE09}">
      <dsp:nvSpPr>
        <dsp:cNvPr id="0" name=""/>
        <dsp:cNvSpPr/>
      </dsp:nvSpPr>
      <dsp:spPr>
        <a:xfrm>
          <a:off x="0" y="203199"/>
          <a:ext cx="6096000" cy="3657600"/>
        </a:xfrm>
        <a:prstGeom prst="rect">
          <a:avLst/>
        </a:prstGeom>
        <a:solidFill>
          <a:srgbClr val="00B0F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New assessment methods and tools</a:t>
          </a:r>
        </a:p>
      </dsp:txBody>
      <dsp:txXfrm>
        <a:off x="0" y="203199"/>
        <a:ext cx="6096000" cy="3657600"/>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755A0C9-E830-1241-BEA3-6925DA004ECF}" type="datetimeFigureOut">
              <a:rPr lang="en-US" smtClean="0"/>
              <a:pPr/>
              <a:t>5/19/2022</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A8984522-76EF-EF4D-8870-07F3436BA4E0}" type="slidenum">
              <a:rPr lang="en-US" smtClean="0"/>
              <a:pPr/>
              <a:t>‹#›</a:t>
            </a:fld>
            <a:endParaRPr lang="en-US"/>
          </a:p>
        </p:txBody>
      </p:sp>
    </p:spTree>
    <p:extLst>
      <p:ext uri="{BB962C8B-B14F-4D97-AF65-F5344CB8AC3E}">
        <p14:creationId xmlns:p14="http://schemas.microsoft.com/office/powerpoint/2010/main" val="12009024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A6845082-6AF3-024B-A14D-C5AD8123919E}" type="datetimeFigureOut">
              <a:rPr lang="en-US" smtClean="0"/>
              <a:pPr/>
              <a:t>5/19/2022</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4A6D18E-8B09-B24B-9169-4FC527B8D84F}" type="slidenum">
              <a:rPr lang="en-US" smtClean="0"/>
              <a:pPr/>
              <a:t>‹#›</a:t>
            </a:fld>
            <a:endParaRPr lang="en-US"/>
          </a:p>
        </p:txBody>
      </p:sp>
    </p:spTree>
    <p:extLst>
      <p:ext uri="{BB962C8B-B14F-4D97-AF65-F5344CB8AC3E}">
        <p14:creationId xmlns:p14="http://schemas.microsoft.com/office/powerpoint/2010/main" val="24577925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a:t>
            </a:fld>
            <a:endParaRPr lang="en-US"/>
          </a:p>
        </p:txBody>
      </p:sp>
    </p:spTree>
    <p:extLst>
      <p:ext uri="{BB962C8B-B14F-4D97-AF65-F5344CB8AC3E}">
        <p14:creationId xmlns:p14="http://schemas.microsoft.com/office/powerpoint/2010/main" val="1708403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CCLD usage rubric provides an opportunity for departments to set goals for how to implement the CCLDs and to track progress on implementation.  By the end of this workshop you will have made significant progress towards at least implementing the CCLDs to the minimum standard of “low”.  We are here to support you along the way to help you progress to the ideal standard.</a:t>
            </a:r>
          </a:p>
          <a:p>
            <a:endParaRPr lang="en-US" baseline="0" dirty="0"/>
          </a:p>
          <a:p>
            <a:r>
              <a:rPr lang="en-US" dirty="0"/>
              <a:t>Have</a:t>
            </a:r>
            <a:r>
              <a:rPr lang="en-US" baseline="0" dirty="0"/>
              <a:t> participants refer to the handout with this usage rubric. Let them read individually and then ask questions if they have any.</a:t>
            </a:r>
          </a:p>
          <a:p>
            <a:endParaRPr lang="en-US" baseline="0" dirty="0"/>
          </a:p>
          <a:p>
            <a:pPr marL="174708" indent="-174708">
              <a:buFontTx/>
              <a:buChar char="-"/>
            </a:pPr>
            <a:r>
              <a:rPr lang="en-US" baseline="0" dirty="0"/>
              <a:t>Share out: Choose one category and share what implementation level your department is at within that category</a:t>
            </a:r>
          </a:p>
          <a:p>
            <a:pPr marL="174708" indent="-174708">
              <a:buFontTx/>
              <a:buChar char="-"/>
            </a:pPr>
            <a:r>
              <a:rPr lang="en-US" baseline="0" dirty="0"/>
              <a:t>What will it take to move to the next level?</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11</a:t>
            </a:fld>
            <a:endParaRPr lang="en-US"/>
          </a:p>
        </p:txBody>
      </p:sp>
    </p:spTree>
    <p:extLst>
      <p:ext uri="{BB962C8B-B14F-4D97-AF65-F5344CB8AC3E}">
        <p14:creationId xmlns:p14="http://schemas.microsoft.com/office/powerpoint/2010/main" val="228592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CCLD usage rubric provides an opportunity for departments to set goals for how to implement the CCLDs and to track progress on implementation.  By the end of this workshop you will have made significant progress towards at least implementing the CCLDs to the minimum standard of “low”.  We are here to support you along the way to help you progress to the ideal standard.</a:t>
            </a:r>
          </a:p>
          <a:p>
            <a:endParaRPr lang="en-US" baseline="0" dirty="0"/>
          </a:p>
          <a:p>
            <a:r>
              <a:rPr lang="en-US" dirty="0"/>
              <a:t>Have</a:t>
            </a:r>
            <a:r>
              <a:rPr lang="en-US" baseline="0" dirty="0"/>
              <a:t> participants refer to the handout with this usage rubric. Let them read individually and then ask questions if they have any.</a:t>
            </a:r>
          </a:p>
          <a:p>
            <a:endParaRPr lang="en-US" baseline="0" dirty="0"/>
          </a:p>
          <a:p>
            <a:pPr marL="174708" indent="-174708">
              <a:buFontTx/>
              <a:buChar char="-"/>
            </a:pPr>
            <a:r>
              <a:rPr lang="en-US" baseline="0" dirty="0"/>
              <a:t>Share out: Choose one category and share what implementation level your department is at within that category</a:t>
            </a:r>
          </a:p>
          <a:p>
            <a:pPr marL="174708" indent="-174708">
              <a:buFontTx/>
              <a:buChar char="-"/>
            </a:pPr>
            <a:r>
              <a:rPr lang="en-US" baseline="0" dirty="0"/>
              <a:t>What will it take to move to the next level?</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12</a:t>
            </a:fld>
            <a:endParaRPr lang="en-US"/>
          </a:p>
        </p:txBody>
      </p:sp>
    </p:spTree>
    <p:extLst>
      <p:ext uri="{BB962C8B-B14F-4D97-AF65-F5344CB8AC3E}">
        <p14:creationId xmlns:p14="http://schemas.microsoft.com/office/powerpoint/2010/main" val="50318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opportunity for each participant to share the domain they chose and their rationale for why they chose the domain. There is not one right answer here. The conversation and sharing will help the team make meaning of the domains and begin to contextualize them within their department/work.  </a:t>
            </a:r>
          </a:p>
          <a:p>
            <a:endParaRPr lang="en-US" dirty="0"/>
          </a:p>
          <a:p>
            <a:pPr marL="174708" indent="-174708">
              <a:buFontTx/>
              <a:buChar char="-"/>
            </a:pPr>
            <a:r>
              <a:rPr lang="en-US" dirty="0"/>
              <a:t>Instructions</a:t>
            </a:r>
          </a:p>
          <a:p>
            <a:pPr marL="640594" lvl="1" indent="-174708">
              <a:buFontTx/>
              <a:buChar char="-"/>
            </a:pPr>
            <a:r>
              <a:rPr lang="en-US" dirty="0"/>
              <a:t>Turn to page 5 of the workbook</a:t>
            </a:r>
          </a:p>
          <a:p>
            <a:pPr marL="640594" lvl="1" indent="-174708">
              <a:buFontTx/>
              <a:buChar char="-"/>
            </a:pPr>
            <a:r>
              <a:rPr lang="en-US" dirty="0"/>
              <a:t>Think about your department and the services and programs it provides. What are students learning?</a:t>
            </a:r>
          </a:p>
          <a:p>
            <a:pPr marL="640594" lvl="1" indent="-174708">
              <a:buFontTx/>
              <a:buChar char="-"/>
            </a:pPr>
            <a:r>
              <a:rPr lang="en-US" dirty="0"/>
              <a:t>Circle ONE domain on page 5 and provide rationale for why you chose that domain. Prepare to share out to the group.</a:t>
            </a:r>
          </a:p>
          <a:p>
            <a:endParaRPr lang="en-US" dirty="0"/>
          </a:p>
          <a:p>
            <a:r>
              <a:rPr lang="en-US" dirty="0"/>
              <a:t>You can complete this as a </a:t>
            </a:r>
            <a:r>
              <a:rPr lang="en-US" dirty="0" err="1"/>
              <a:t>go’round</a:t>
            </a:r>
            <a:r>
              <a:rPr lang="en-US" dirty="0"/>
              <a:t> so everyone is able to share.  Create a visual representation of the rankings/votes for each domain on the whiteboard. Ask probing and clarification questions to help participants uncover their thinking.</a:t>
            </a:r>
          </a:p>
        </p:txBody>
      </p:sp>
      <p:sp>
        <p:nvSpPr>
          <p:cNvPr id="4" name="Slide Number Placeholder 3"/>
          <p:cNvSpPr>
            <a:spLocks noGrp="1"/>
          </p:cNvSpPr>
          <p:nvPr>
            <p:ph type="sldNum" sz="quarter" idx="5"/>
          </p:nvPr>
        </p:nvSpPr>
        <p:spPr/>
        <p:txBody>
          <a:bodyPr/>
          <a:lstStyle/>
          <a:p>
            <a:fld id="{24A6D18E-8B09-B24B-9169-4FC527B8D84F}" type="slidenum">
              <a:rPr lang="en-US" smtClean="0"/>
              <a:pPr/>
              <a:t>13</a:t>
            </a:fld>
            <a:endParaRPr lang="en-US"/>
          </a:p>
        </p:txBody>
      </p:sp>
    </p:spTree>
    <p:extLst>
      <p:ext uri="{BB962C8B-B14F-4D97-AF65-F5344CB8AC3E}">
        <p14:creationId xmlns:p14="http://schemas.microsoft.com/office/powerpoint/2010/main" val="8610457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there is a list of signature programs/services from directors pre workshop</a:t>
            </a:r>
          </a:p>
          <a:p>
            <a:endParaRPr lang="en-US" baseline="0" dirty="0"/>
          </a:p>
          <a:p>
            <a:r>
              <a:rPr lang="en-US" dirty="0"/>
              <a:t>Hand out a copy of the CCLD 2-pager and encourage participants to thoroughly review both domain and dimension definitions (available in workbook)</a:t>
            </a:r>
          </a:p>
          <a:p>
            <a:endParaRPr lang="en-US" dirty="0"/>
          </a:p>
          <a:p>
            <a:r>
              <a:rPr lang="en-US" dirty="0"/>
              <a:t>Programs/services may map back to more than one domain, but try to limit mapping a single item to no more than two domains. Use the dimensions to guide and narrow thinking here. </a:t>
            </a:r>
          </a:p>
          <a:p>
            <a:endParaRPr lang="en-US" dirty="0"/>
          </a:p>
          <a:p>
            <a:r>
              <a:rPr lang="en-US" dirty="0"/>
              <a:t>Consider brainstorming/brain dumping all of the programs/services offered onto a whiteboard so all can view them. Then allow individuals to map on their own and then share out with the full group. Facilitator will write</a:t>
            </a:r>
            <a:r>
              <a:rPr lang="en-US" baseline="0" dirty="0"/>
              <a:t> programs/services beneath domains on the whiteboard as participants share and the team has the conversation.</a:t>
            </a:r>
            <a:r>
              <a:rPr lang="en-US" dirty="0"/>
              <a:t> </a:t>
            </a:r>
          </a:p>
          <a:p>
            <a:endParaRPr lang="en-US" dirty="0"/>
          </a:p>
          <a:p>
            <a:r>
              <a:rPr lang="en-US" dirty="0"/>
              <a:t>The goal is to come to consensus on which domain/s each program/service/event maps to and to ensure everyone has a chance to voice their opinion and rationale.</a:t>
            </a:r>
          </a:p>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14</a:t>
            </a:fld>
            <a:endParaRPr lang="en-US"/>
          </a:p>
        </p:txBody>
      </p:sp>
    </p:spTree>
    <p:extLst>
      <p:ext uri="{BB962C8B-B14F-4D97-AF65-F5344CB8AC3E}">
        <p14:creationId xmlns:p14="http://schemas.microsoft.com/office/powerpoint/2010/main" val="410031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a:t>
            </a:r>
            <a:r>
              <a:rPr lang="en-US" baseline="0" dirty="0"/>
              <a:t> sure there is a list of signature programs/services from directors pre workshop</a:t>
            </a:r>
          </a:p>
          <a:p>
            <a:endParaRPr lang="en-US" baseline="0" dirty="0"/>
          </a:p>
          <a:p>
            <a:r>
              <a:rPr lang="en-US" dirty="0"/>
              <a:t>Hand out a copy of the CCLD 2-pager and encourage participants to thoroughly review both domain and dimension definitions (available in workbook)</a:t>
            </a:r>
          </a:p>
          <a:p>
            <a:endParaRPr lang="en-US" dirty="0"/>
          </a:p>
          <a:p>
            <a:r>
              <a:rPr lang="en-US" dirty="0"/>
              <a:t>Programs/services may map back to more than one domain, but try to limit mapping a single item to no more than two domains. Use the dimensions to guide and narrow thinking here. </a:t>
            </a:r>
          </a:p>
          <a:p>
            <a:endParaRPr lang="en-US" dirty="0"/>
          </a:p>
          <a:p>
            <a:r>
              <a:rPr lang="en-US" dirty="0"/>
              <a:t>Consider brainstorming/brain dumping all of the programs/services offered onto a whiteboard so all can view them. Then allow individuals to map on their own and then share out with the full group. Facilitator will write</a:t>
            </a:r>
            <a:r>
              <a:rPr lang="en-US" baseline="0" dirty="0"/>
              <a:t> programs/services beneath domains on the whiteboard as participants share and the team has the conversation.</a:t>
            </a:r>
            <a:r>
              <a:rPr lang="en-US" dirty="0"/>
              <a:t> </a:t>
            </a:r>
          </a:p>
          <a:p>
            <a:endParaRPr lang="en-US" dirty="0"/>
          </a:p>
          <a:p>
            <a:r>
              <a:rPr lang="en-US" dirty="0"/>
              <a:t>The goal is to come to consensus on which domain/s each program/service/event maps to and to ensure everyone has a chance to voice their opinion and rationale.</a:t>
            </a:r>
          </a:p>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15</a:t>
            </a:fld>
            <a:endParaRPr lang="en-US"/>
          </a:p>
        </p:txBody>
      </p:sp>
    </p:spTree>
    <p:extLst>
      <p:ext uri="{BB962C8B-B14F-4D97-AF65-F5344CB8AC3E}">
        <p14:creationId xmlns:p14="http://schemas.microsoft.com/office/powerpoint/2010/main" val="1607291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Students</a:t>
            </a:r>
            <a:r>
              <a:rPr lang="en-US" baseline="0" dirty="0"/>
              <a:t> learn something every time they interact with us. Our goal is to identify the essence of what they are learning by associating learning outcomes with programs and services.  These learning outcomes should use the language of the domains and dimensions to help us amplify our division’s impact on student learning.</a:t>
            </a:r>
          </a:p>
          <a:p>
            <a:endParaRPr lang="en-US" baseline="0" dirty="0"/>
          </a:p>
          <a:p>
            <a:r>
              <a:rPr lang="en-US" baseline="0" dirty="0"/>
              <a:t>-   Review the definition and structure of a learning outcome with participants</a:t>
            </a:r>
            <a:endParaRPr lang="en-US" dirty="0"/>
          </a:p>
          <a:p>
            <a:pPr marL="174708" indent="-174708">
              <a:buFontTx/>
              <a:buChar char="-"/>
            </a:pPr>
            <a:endParaRPr lang="en-US" dirty="0"/>
          </a:p>
          <a:p>
            <a:pPr marL="174708" indent="-174708">
              <a:buFontTx/>
              <a:buChar char="-"/>
            </a:pPr>
            <a:r>
              <a:rPr lang="en-US" dirty="0"/>
              <a:t>Ask participants to read the example learning outcomes on the slide and share which Domain and Dimension the outcomes are connected to. These outcomes were</a:t>
            </a:r>
            <a:r>
              <a:rPr lang="en-US" baseline="0" dirty="0"/>
              <a:t> created for use with the Academic Success Center Academic Coaching Program.</a:t>
            </a:r>
            <a:endParaRPr lang="en-US" dirty="0"/>
          </a:p>
          <a:p>
            <a:pPr marL="174708" indent="-174708">
              <a:buFontTx/>
              <a:buChar char="-"/>
            </a:pPr>
            <a:endParaRPr lang="en-US" dirty="0"/>
          </a:p>
          <a:p>
            <a:pPr marL="174708" indent="-174708">
              <a:buFontTx/>
              <a:buChar char="-"/>
            </a:pPr>
            <a:r>
              <a:rPr lang="en-US" dirty="0"/>
              <a:t>Next, each participant will choose a program/service and write one learning outcome using language from one domain and dimension</a:t>
            </a:r>
          </a:p>
          <a:p>
            <a:pPr marL="640594" lvl="1" indent="-174708">
              <a:buFontTx/>
              <a:buChar char="-"/>
            </a:pPr>
            <a:r>
              <a:rPr lang="en-US" dirty="0"/>
              <a:t>Have them refer to the CCLD 2-pager as a resource</a:t>
            </a:r>
          </a:p>
          <a:p>
            <a:pPr marL="640594" lvl="1" indent="-174708">
              <a:buFontTx/>
              <a:buChar char="-"/>
            </a:pPr>
            <a:r>
              <a:rPr lang="en-US" dirty="0"/>
              <a:t>They can also refer to the learning outcomes verb list in their workbook</a:t>
            </a:r>
          </a:p>
          <a:p>
            <a:pPr marL="174708" indent="-174708">
              <a:buFontTx/>
              <a:buChar char="-"/>
            </a:pPr>
            <a:r>
              <a:rPr lang="en-US" dirty="0"/>
              <a:t>Instructions for LOC Writing:</a:t>
            </a:r>
          </a:p>
          <a:p>
            <a:pPr marL="640594" lvl="1" indent="-174708">
              <a:buFontTx/>
              <a:buChar char="-"/>
            </a:pPr>
            <a:r>
              <a:rPr lang="en-US" dirty="0"/>
              <a:t>Turn to page 8 in the workbook</a:t>
            </a:r>
          </a:p>
          <a:p>
            <a:pPr marL="640594" lvl="1" indent="-174708">
              <a:buFontTx/>
              <a:buChar char="-"/>
            </a:pPr>
            <a:r>
              <a:rPr lang="en-US" dirty="0"/>
              <a:t>Step 1 – choose a program/service</a:t>
            </a:r>
          </a:p>
          <a:p>
            <a:pPr marL="640594" lvl="1" indent="-174708">
              <a:buFontTx/>
              <a:buChar char="-"/>
            </a:pPr>
            <a:r>
              <a:rPr lang="en-US" dirty="0"/>
              <a:t>Step 2 – Choose one domain connected to the program/service</a:t>
            </a:r>
          </a:p>
          <a:p>
            <a:pPr marL="640594" lvl="1" indent="-174708">
              <a:buFontTx/>
              <a:buChar char="-"/>
            </a:pPr>
            <a:r>
              <a:rPr lang="en-US" dirty="0"/>
              <a:t>Step 3 – Choose one dimension within the domain connected to the program/service</a:t>
            </a:r>
          </a:p>
          <a:p>
            <a:pPr marL="640594" lvl="1" indent="-174708">
              <a:buFontTx/>
              <a:buChar char="-"/>
            </a:pPr>
            <a:r>
              <a:rPr lang="en-US" dirty="0"/>
              <a:t>Step 4 – Write a learning outcome for the program/service using the language of the chosen domain and dimension</a:t>
            </a:r>
          </a:p>
          <a:p>
            <a:pPr marL="640594" lvl="1" indent="-174708">
              <a:buFontTx/>
              <a:buChar char="-"/>
            </a:pPr>
            <a:endParaRPr lang="en-US" dirty="0"/>
          </a:p>
          <a:p>
            <a:pPr marL="174708" indent="-174708">
              <a:buFontTx/>
              <a:buChar char="-"/>
            </a:pPr>
            <a:r>
              <a:rPr lang="en-US" dirty="0"/>
              <a:t>After each individual has written an outcome have them pair up with another participant</a:t>
            </a:r>
          </a:p>
          <a:p>
            <a:pPr marL="640594" lvl="1" indent="-174708">
              <a:buFontTx/>
              <a:buChar char="-"/>
            </a:pPr>
            <a:r>
              <a:rPr lang="en-US" dirty="0"/>
              <a:t>Partners will share their learning outcome and provide feedback/make edits based on suggestions</a:t>
            </a:r>
          </a:p>
          <a:p>
            <a:pPr marL="640594" lvl="1" indent="-174708">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16</a:t>
            </a:fld>
            <a:endParaRPr lang="en-US"/>
          </a:p>
        </p:txBody>
      </p:sp>
    </p:spTree>
    <p:extLst>
      <p:ext uri="{BB962C8B-B14F-4D97-AF65-F5344CB8AC3E}">
        <p14:creationId xmlns:p14="http://schemas.microsoft.com/office/powerpoint/2010/main" val="3858441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a:t>
            </a:r>
            <a:r>
              <a:rPr lang="en-US" baseline="0" dirty="0"/>
              <a:t> the definition and purpose of criteria. Provide and discuss an example of criteria for a specific learning outcome</a:t>
            </a:r>
          </a:p>
          <a:p>
            <a:endParaRPr lang="en-US" baseline="0" dirty="0"/>
          </a:p>
          <a:p>
            <a:r>
              <a:rPr lang="en-US" baseline="0" dirty="0"/>
              <a:t>Provide time for partners to create 2  criteria for each of their outcomes. What does meeting the outcome look like or entail?</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17</a:t>
            </a:fld>
            <a:endParaRPr lang="en-US"/>
          </a:p>
        </p:txBody>
      </p:sp>
    </p:spTree>
    <p:extLst>
      <p:ext uri="{BB962C8B-B14F-4D97-AF65-F5344CB8AC3E}">
        <p14:creationId xmlns:p14="http://schemas.microsoft.com/office/powerpoint/2010/main" val="1105151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participant will write their learning outcome on the board. Try to group outcomes for the same service/program together/near each other:</a:t>
            </a:r>
          </a:p>
          <a:p>
            <a:pPr marL="232943" indent="-232943">
              <a:buAutoNum type="arabicPeriod"/>
            </a:pPr>
            <a:r>
              <a:rPr lang="en-US" dirty="0"/>
              <a:t>Indicate the program/service</a:t>
            </a:r>
          </a:p>
          <a:p>
            <a:pPr marL="232943" indent="-232943">
              <a:buAutoNum type="arabicPeriod"/>
            </a:pPr>
            <a:r>
              <a:rPr lang="en-US" dirty="0"/>
              <a:t>Indicate the connected domain</a:t>
            </a:r>
          </a:p>
          <a:p>
            <a:pPr marL="232943" indent="-232943">
              <a:buAutoNum type="arabicPeriod"/>
            </a:pPr>
            <a:r>
              <a:rPr lang="en-US" dirty="0"/>
              <a:t>Indicate the connected dimension</a:t>
            </a:r>
          </a:p>
          <a:p>
            <a:pPr marL="232943" indent="-232943">
              <a:buAutoNum type="arabicPeriod"/>
            </a:pPr>
            <a:r>
              <a:rPr lang="en-US" dirty="0"/>
              <a:t>Write the outcome</a:t>
            </a:r>
          </a:p>
          <a:p>
            <a:pPr marL="232943" indent="-232943">
              <a:buAutoNum type="arabicPeriod"/>
            </a:pPr>
            <a:r>
              <a:rPr lang="en-US" dirty="0"/>
              <a:t>Indicate</a:t>
            </a:r>
            <a:r>
              <a:rPr lang="en-US" baseline="0" dirty="0"/>
              <a:t> two criteria</a:t>
            </a:r>
            <a:endParaRPr lang="en-US" dirty="0"/>
          </a:p>
          <a:p>
            <a:pPr marL="232943" indent="-232943">
              <a:buAutoNum type="arabicPeriod"/>
            </a:pPr>
            <a:endParaRPr lang="en-US" dirty="0"/>
          </a:p>
          <a:p>
            <a:endParaRPr lang="en-US" dirty="0"/>
          </a:p>
        </p:txBody>
      </p:sp>
      <p:sp>
        <p:nvSpPr>
          <p:cNvPr id="4" name="Slide Number Placeholder 3"/>
          <p:cNvSpPr>
            <a:spLocks noGrp="1"/>
          </p:cNvSpPr>
          <p:nvPr>
            <p:ph type="sldNum" sz="quarter" idx="5"/>
          </p:nvPr>
        </p:nvSpPr>
        <p:spPr/>
        <p:txBody>
          <a:bodyPr/>
          <a:lstStyle/>
          <a:p>
            <a:fld id="{24A6D18E-8B09-B24B-9169-4FC527B8D84F}" type="slidenum">
              <a:rPr lang="en-US" smtClean="0"/>
              <a:pPr/>
              <a:t>18</a:t>
            </a:fld>
            <a:endParaRPr lang="en-US"/>
          </a:p>
        </p:txBody>
      </p:sp>
    </p:spTree>
    <p:extLst>
      <p:ext uri="{BB962C8B-B14F-4D97-AF65-F5344CB8AC3E}">
        <p14:creationId xmlns:p14="http://schemas.microsoft.com/office/powerpoint/2010/main" val="3825330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Setting learning</a:t>
            </a:r>
            <a:r>
              <a:rPr lang="en-US" baseline="0" dirty="0"/>
              <a:t> outcomes for your programs and services is the first step. The next step is collecting evidence to demonstrate whether or not students have reached the outcomes.</a:t>
            </a:r>
          </a:p>
          <a:p>
            <a:endParaRPr lang="en-US" baseline="0" dirty="0"/>
          </a:p>
          <a:p>
            <a:pPr marL="174708" indent="-174708">
              <a:buFontTx/>
              <a:buChar char="-"/>
            </a:pPr>
            <a:r>
              <a:rPr lang="en-US" baseline="0" dirty="0"/>
              <a:t>Consider asking the participants:</a:t>
            </a:r>
          </a:p>
          <a:p>
            <a:pPr marL="640594" lvl="1" indent="-174708">
              <a:buFontTx/>
              <a:buChar char="-"/>
            </a:pPr>
            <a:r>
              <a:rPr lang="en-US" baseline="0" dirty="0"/>
              <a:t>What is evidence/data?</a:t>
            </a:r>
          </a:p>
          <a:p>
            <a:pPr marL="640594" lvl="1" indent="-174708">
              <a:buFontTx/>
              <a:buChar char="-"/>
            </a:pPr>
            <a:r>
              <a:rPr lang="en-US" baseline="0" dirty="0"/>
              <a:t>What can evidence/data look like?</a:t>
            </a:r>
          </a:p>
          <a:p>
            <a:pPr marL="640594" lvl="1" indent="-174708">
              <a:buFontTx/>
              <a:buChar char="-"/>
            </a:pPr>
            <a:r>
              <a:rPr lang="en-US" baseline="0" dirty="0"/>
              <a:t>How can evidence/data be represented?</a:t>
            </a:r>
          </a:p>
          <a:p>
            <a:pPr marL="465887" lvl="1"/>
            <a:endParaRPr lang="en-US" baseline="0" dirty="0"/>
          </a:p>
          <a:p>
            <a:pPr marL="465887" lvl="1"/>
            <a:r>
              <a:rPr lang="en-US" baseline="0" dirty="0"/>
              <a:t>Help participants learn that data does not have to be just numbers and facts. Data can be stories, observations, etc. The important thing is that we collect evidence that can point to the learning that we have planned for students to experience.</a:t>
            </a:r>
          </a:p>
        </p:txBody>
      </p:sp>
      <p:sp>
        <p:nvSpPr>
          <p:cNvPr id="4" name="Slide Number Placeholder 3"/>
          <p:cNvSpPr>
            <a:spLocks noGrp="1"/>
          </p:cNvSpPr>
          <p:nvPr>
            <p:ph type="sldNum" sz="quarter" idx="10"/>
          </p:nvPr>
        </p:nvSpPr>
        <p:spPr/>
        <p:txBody>
          <a:bodyPr/>
          <a:lstStyle/>
          <a:p>
            <a:fld id="{24A6D18E-8B09-B24B-9169-4FC527B8D84F}" type="slidenum">
              <a:rPr lang="en-US" smtClean="0"/>
              <a:pPr/>
              <a:t>19</a:t>
            </a:fld>
            <a:endParaRPr lang="en-US"/>
          </a:p>
        </p:txBody>
      </p:sp>
    </p:spTree>
    <p:extLst>
      <p:ext uri="{BB962C8B-B14F-4D97-AF65-F5344CB8AC3E}">
        <p14:creationId xmlns:p14="http://schemas.microsoft.com/office/powerpoint/2010/main" val="3222055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don’t have to reinvent the wheel</a:t>
            </a:r>
            <a:r>
              <a:rPr lang="en-US" baseline="0" dirty="0"/>
              <a:t> to collect data.  We want you to reflect on how you are already collecting data about the impact of your services and programs. What learning do you see happening? How are you currently collecting and sharing information about that learning?</a:t>
            </a:r>
            <a:endParaRPr lang="en-US" dirty="0"/>
          </a:p>
          <a:p>
            <a:endParaRPr lang="en-US" dirty="0"/>
          </a:p>
          <a:p>
            <a:r>
              <a:rPr lang="en-US" dirty="0"/>
              <a:t>Activity: complete a scan of what assessment methods and tools are already being used to assess student learning. </a:t>
            </a:r>
          </a:p>
          <a:p>
            <a:endParaRPr lang="en-US" dirty="0"/>
          </a:p>
          <a:p>
            <a:pPr marL="174708" indent="-174708">
              <a:buFontTx/>
              <a:buChar char="-"/>
            </a:pPr>
            <a:r>
              <a:rPr lang="en-US" dirty="0"/>
              <a:t>Assign small groups of 2-3 to a specific program/service listed on the board</a:t>
            </a:r>
          </a:p>
          <a:p>
            <a:pPr marL="174708" indent="-174708">
              <a:buFontTx/>
              <a:buChar char="-"/>
            </a:pPr>
            <a:r>
              <a:rPr lang="en-US" dirty="0"/>
              <a:t>Provide groups of 3-4 with green sticky notes.  Ask them to write down assessment tools, strategies, methods, practices that are currently in place to measure student learning within that program/service</a:t>
            </a:r>
          </a:p>
          <a:p>
            <a:pPr marL="174708" indent="-174708">
              <a:buFontTx/>
              <a:buChar char="-"/>
            </a:pPr>
            <a:r>
              <a:rPr lang="en-US" dirty="0"/>
              <a:t>Ask the team if the methods on their sticky notes measures the learning indicated in the student learning outcomes that were created today for the program/service.</a:t>
            </a:r>
          </a:p>
          <a:p>
            <a:pPr marL="640594" lvl="1" indent="-174708">
              <a:buFontTx/>
              <a:buChar char="-"/>
            </a:pPr>
            <a:r>
              <a:rPr lang="en-US" dirty="0"/>
              <a:t>If yes, explain how.</a:t>
            </a:r>
          </a:p>
          <a:p>
            <a:pPr marL="640594" lvl="1" indent="-174708">
              <a:buFontTx/>
              <a:buChar char="-"/>
            </a:pPr>
            <a:r>
              <a:rPr lang="en-US" dirty="0"/>
              <a:t>If no, how could you adjust the current method/tool to measure if students reach the outcome?</a:t>
            </a:r>
          </a:p>
        </p:txBody>
      </p:sp>
      <p:sp>
        <p:nvSpPr>
          <p:cNvPr id="4" name="Slide Number Placeholder 3"/>
          <p:cNvSpPr>
            <a:spLocks noGrp="1"/>
          </p:cNvSpPr>
          <p:nvPr>
            <p:ph type="sldNum" sz="quarter" idx="5"/>
          </p:nvPr>
        </p:nvSpPr>
        <p:spPr/>
        <p:txBody>
          <a:bodyPr/>
          <a:lstStyle/>
          <a:p>
            <a:fld id="{24A6D18E-8B09-B24B-9169-4FC527B8D84F}" type="slidenum">
              <a:rPr lang="en-US" smtClean="0"/>
              <a:pPr/>
              <a:t>20</a:t>
            </a:fld>
            <a:endParaRPr lang="en-US"/>
          </a:p>
        </p:txBody>
      </p:sp>
    </p:spTree>
    <p:extLst>
      <p:ext uri="{BB962C8B-B14F-4D97-AF65-F5344CB8AC3E}">
        <p14:creationId xmlns:p14="http://schemas.microsoft.com/office/powerpoint/2010/main" val="2445735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a:t>
            </a:fld>
            <a:endParaRPr lang="en-US"/>
          </a:p>
        </p:txBody>
      </p:sp>
    </p:spTree>
    <p:extLst>
      <p:ext uri="{BB962C8B-B14F-4D97-AF65-F5344CB8AC3E}">
        <p14:creationId xmlns:p14="http://schemas.microsoft.com/office/powerpoint/2010/main" val="728648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Activity: Provide opportunity for participants to brainstorm new/additional assessment methods and tools.</a:t>
            </a:r>
            <a:r>
              <a:rPr lang="en-US" baseline="0" dirty="0"/>
              <a:t> Participants can review the handout of methods and tools provided.</a:t>
            </a:r>
            <a:endParaRPr lang="en-US" dirty="0"/>
          </a:p>
          <a:p>
            <a:endParaRPr lang="en-US" dirty="0"/>
          </a:p>
          <a:p>
            <a:pPr marL="174708" indent="-174708">
              <a:buFontTx/>
              <a:buChar char="-"/>
            </a:pPr>
            <a:r>
              <a:rPr lang="en-US" dirty="0"/>
              <a:t>Return to original small groups </a:t>
            </a:r>
          </a:p>
          <a:p>
            <a:pPr marL="174708" indent="-174708">
              <a:buFontTx/>
              <a:buChar char="-"/>
            </a:pPr>
            <a:r>
              <a:rPr lang="en-US" dirty="0"/>
              <a:t>Provide groups of 3-4 with blue sticky notes.  Ask them to write down new/additional tools, strategies, methods, practices that could be implemented</a:t>
            </a:r>
            <a:r>
              <a:rPr lang="en-US" baseline="0" dirty="0"/>
              <a:t> to </a:t>
            </a:r>
            <a:r>
              <a:rPr lang="en-US" dirty="0"/>
              <a:t>measure student learning within that program/service</a:t>
            </a:r>
          </a:p>
          <a:p>
            <a:pPr marL="174708" indent="-174708">
              <a:buFontTx/>
              <a:buChar char="-"/>
            </a:pPr>
            <a:r>
              <a:rPr lang="en-US" dirty="0"/>
              <a:t>Ask the team to explain to the group how the methods on their sticky notes measures the learning indicated in the student learning outcomes that were created today for the program/service</a:t>
            </a:r>
          </a:p>
        </p:txBody>
      </p:sp>
      <p:sp>
        <p:nvSpPr>
          <p:cNvPr id="4" name="Slide Number Placeholder 3"/>
          <p:cNvSpPr>
            <a:spLocks noGrp="1"/>
          </p:cNvSpPr>
          <p:nvPr>
            <p:ph type="sldNum" sz="quarter" idx="5"/>
          </p:nvPr>
        </p:nvSpPr>
        <p:spPr/>
        <p:txBody>
          <a:bodyPr/>
          <a:lstStyle/>
          <a:p>
            <a:fld id="{24A6D18E-8B09-B24B-9169-4FC527B8D84F}" type="slidenum">
              <a:rPr lang="en-US" smtClean="0"/>
              <a:pPr/>
              <a:t>21</a:t>
            </a:fld>
            <a:endParaRPr lang="en-US"/>
          </a:p>
        </p:txBody>
      </p:sp>
    </p:spTree>
    <p:extLst>
      <p:ext uri="{BB962C8B-B14F-4D97-AF65-F5344CB8AC3E}">
        <p14:creationId xmlns:p14="http://schemas.microsoft.com/office/powerpoint/2010/main" val="10652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example of how the academic coaching team is collecting evidence and assessing student learning within the outcomes we created using the domains and dimensions.  </a:t>
            </a:r>
          </a:p>
          <a:p>
            <a:endParaRPr lang="en-US" baseline="0" dirty="0"/>
          </a:p>
          <a:p>
            <a:r>
              <a:rPr lang="en-US" baseline="0" dirty="0"/>
              <a:t>This data can be analyzed at any point, but more importantly the tool helps us train and support our academic coaches to focus on learning within the Co-Curricular framework while they interact with students.</a:t>
            </a:r>
          </a:p>
        </p:txBody>
      </p:sp>
      <p:sp>
        <p:nvSpPr>
          <p:cNvPr id="4" name="Slide Number Placeholder 3"/>
          <p:cNvSpPr>
            <a:spLocks noGrp="1"/>
          </p:cNvSpPr>
          <p:nvPr>
            <p:ph type="sldNum" sz="quarter" idx="10"/>
          </p:nvPr>
        </p:nvSpPr>
        <p:spPr/>
        <p:txBody>
          <a:bodyPr/>
          <a:lstStyle/>
          <a:p>
            <a:fld id="{24A6D18E-8B09-B24B-9169-4FC527B8D84F}" type="slidenum">
              <a:rPr lang="en-US" smtClean="0"/>
              <a:pPr/>
              <a:t>23</a:t>
            </a:fld>
            <a:endParaRPr lang="en-US"/>
          </a:p>
        </p:txBody>
      </p:sp>
    </p:spTree>
    <p:extLst>
      <p:ext uri="{BB962C8B-B14F-4D97-AF65-F5344CB8AC3E}">
        <p14:creationId xmlns:p14="http://schemas.microsoft.com/office/powerpoint/2010/main" val="8149744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24</a:t>
            </a:fld>
            <a:endParaRPr lang="en-US"/>
          </a:p>
        </p:txBody>
      </p:sp>
    </p:spTree>
    <p:extLst>
      <p:ext uri="{BB962C8B-B14F-4D97-AF65-F5344CB8AC3E}">
        <p14:creationId xmlns:p14="http://schemas.microsoft.com/office/powerpoint/2010/main" val="24334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24A6D18E-8B09-B24B-9169-4FC527B8D84F}" type="slidenum">
              <a:rPr lang="en-US" smtClean="0"/>
              <a:pPr/>
              <a:t>25</a:t>
            </a:fld>
            <a:endParaRPr lang="en-US"/>
          </a:p>
        </p:txBody>
      </p:sp>
    </p:spTree>
    <p:extLst>
      <p:ext uri="{BB962C8B-B14F-4D97-AF65-F5344CB8AC3E}">
        <p14:creationId xmlns:p14="http://schemas.microsoft.com/office/powerpoint/2010/main" val="13387175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a:t>
            </a:r>
            <a:r>
              <a:rPr lang="en-US" baseline="0" dirty="0"/>
              <a:t> you had an opportunity to learn more about the CCLDs, connect them directly to your work using the language of the domains and dimensions, create learning outcomes using the framework, and determine possibilities for assessing those outcomes. We hope that this practice and application provides you with the information and confidence to continue to work towards full integration of the CCLDs in your departments and work.  The final step is to create a detailed action plan that capitalizes on what you learned and practiced today.  </a:t>
            </a:r>
          </a:p>
        </p:txBody>
      </p:sp>
      <p:sp>
        <p:nvSpPr>
          <p:cNvPr id="4" name="Slide Number Placeholder 3"/>
          <p:cNvSpPr>
            <a:spLocks noGrp="1"/>
          </p:cNvSpPr>
          <p:nvPr>
            <p:ph type="sldNum" sz="quarter" idx="10"/>
          </p:nvPr>
        </p:nvSpPr>
        <p:spPr/>
        <p:txBody>
          <a:bodyPr/>
          <a:lstStyle/>
          <a:p>
            <a:fld id="{24A6D18E-8B09-B24B-9169-4FC527B8D84F}" type="slidenum">
              <a:rPr lang="en-US" smtClean="0"/>
              <a:pPr/>
              <a:t>26</a:t>
            </a:fld>
            <a:endParaRPr lang="en-US"/>
          </a:p>
        </p:txBody>
      </p:sp>
    </p:spTree>
    <p:extLst>
      <p:ext uri="{BB962C8B-B14F-4D97-AF65-F5344CB8AC3E}">
        <p14:creationId xmlns:p14="http://schemas.microsoft.com/office/powerpoint/2010/main" val="20437030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We hope that students will invest in themselves by connecting with us</a:t>
            </a:r>
          </a:p>
          <a:p>
            <a:pPr marL="174708" indent="-174708">
              <a:buFontTx/>
              <a:buChar char="-"/>
            </a:pPr>
            <a:r>
              <a:rPr lang="en-US" dirty="0"/>
              <a:t>The Co-Curricular Learning Framework helps us make the case that we are here to support students in their success at ISU, but also in life.  </a:t>
            </a:r>
          </a:p>
          <a:p>
            <a:pPr marL="174708" indent="-174708">
              <a:buFontTx/>
              <a:buChar char="-"/>
            </a:pPr>
            <a:r>
              <a:rPr lang="en-US" dirty="0"/>
              <a:t>Hopefully this workshop has helped you become more confident in implementing the CCLDs within your department and work. Know we are here to help as you continue to work on this.</a:t>
            </a:r>
          </a:p>
          <a:p>
            <a:pPr marL="174708" indent="-174708">
              <a:buFontTx/>
              <a:buChar char="-"/>
            </a:pPr>
            <a:r>
              <a:rPr lang="en-US" dirty="0"/>
              <a:t>What questions can I answer before we wrap up?</a:t>
            </a:r>
          </a:p>
          <a:p>
            <a:pPr marL="174708" indent="-174708">
              <a:buFontTx/>
              <a:buChar char="-"/>
            </a:pPr>
            <a:r>
              <a:rPr lang="en-US" dirty="0"/>
              <a:t>If there is time consider a TTYP, </a:t>
            </a:r>
            <a:r>
              <a:rPr lang="en-US" dirty="0" err="1"/>
              <a:t>Go’Round</a:t>
            </a:r>
            <a:r>
              <a:rPr lang="en-US" dirty="0"/>
              <a:t>, or Write, Pair, Share</a:t>
            </a:r>
          </a:p>
          <a:p>
            <a:pPr marL="640594" lvl="1" indent="-174708">
              <a:buFontTx/>
              <a:buChar char="-"/>
            </a:pPr>
            <a:r>
              <a:rPr lang="en-US" dirty="0"/>
              <a:t>What is one thing you learned today and how will you use it to meet the goal of using the CCLDs in your work?</a:t>
            </a:r>
          </a:p>
        </p:txBody>
      </p:sp>
      <p:sp>
        <p:nvSpPr>
          <p:cNvPr id="4" name="Slide Number Placeholder 3"/>
          <p:cNvSpPr>
            <a:spLocks noGrp="1"/>
          </p:cNvSpPr>
          <p:nvPr>
            <p:ph type="sldNum" sz="quarter" idx="10"/>
          </p:nvPr>
        </p:nvSpPr>
        <p:spPr/>
        <p:txBody>
          <a:bodyPr/>
          <a:lstStyle/>
          <a:p>
            <a:fld id="{24A6D18E-8B09-B24B-9169-4FC527B8D84F}" type="slidenum">
              <a:rPr lang="en-US" smtClean="0"/>
              <a:pPr/>
              <a:t>27</a:t>
            </a:fld>
            <a:endParaRPr lang="en-US"/>
          </a:p>
        </p:txBody>
      </p:sp>
    </p:spTree>
    <p:extLst>
      <p:ext uri="{BB962C8B-B14F-4D97-AF65-F5344CB8AC3E}">
        <p14:creationId xmlns:p14="http://schemas.microsoft.com/office/powerpoint/2010/main" val="1121581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3</a:t>
            </a:fld>
            <a:endParaRPr lang="en-US"/>
          </a:p>
        </p:txBody>
      </p:sp>
    </p:spTree>
    <p:extLst>
      <p:ext uri="{BB962C8B-B14F-4D97-AF65-F5344CB8AC3E}">
        <p14:creationId xmlns:p14="http://schemas.microsoft.com/office/powerpoint/2010/main" val="40237773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4</a:t>
            </a:fld>
            <a:endParaRPr lang="en-US"/>
          </a:p>
        </p:txBody>
      </p:sp>
    </p:spTree>
    <p:extLst>
      <p:ext uri="{BB962C8B-B14F-4D97-AF65-F5344CB8AC3E}">
        <p14:creationId xmlns:p14="http://schemas.microsoft.com/office/powerpoint/2010/main" val="20914697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Take a moment to write down your own summary definition of what the Co-Curricular Learning Framework is</a:t>
            </a:r>
          </a:p>
          <a:p>
            <a:pPr marL="174708" indent="-174708">
              <a:buFontTx/>
              <a:buChar char="-"/>
            </a:pPr>
            <a:r>
              <a:rPr lang="en-US" dirty="0"/>
              <a:t>What are some insights you gained from watching this video?</a:t>
            </a:r>
          </a:p>
          <a:p>
            <a:pPr marL="174708" indent="-174708">
              <a:buFontTx/>
              <a:buChar char="-"/>
            </a:pPr>
            <a:r>
              <a:rPr lang="en-US" dirty="0"/>
              <a:t>What are some things you are thinking or feeling after watching the video?</a:t>
            </a:r>
          </a:p>
          <a:p>
            <a:pPr marL="174708" indent="-174708">
              <a:buFontTx/>
              <a:buChar char="-"/>
            </a:pPr>
            <a:endParaRPr lang="en-US" dirty="0"/>
          </a:p>
          <a:p>
            <a:pPr marL="0" indent="0">
              <a:buFontTx/>
              <a:buNone/>
            </a:pPr>
            <a:r>
              <a:rPr lang="en-US" dirty="0"/>
              <a:t>YouTube video link: https://youtu.be/FSfEVKaSjkI</a:t>
            </a:r>
          </a:p>
          <a:p>
            <a:pPr marL="0" indent="0">
              <a:buFontTx/>
              <a:buNone/>
            </a:pPr>
            <a:endParaRPr lang="en-US" dirty="0"/>
          </a:p>
          <a:p>
            <a:pPr marL="0" indent="0">
              <a:buFontTx/>
              <a:buNone/>
            </a:pPr>
            <a:endParaRPr lang="en-US" dirty="0"/>
          </a:p>
          <a:p>
            <a:pPr marL="174708" indent="-174708">
              <a:buFontTx/>
              <a:buChar char="-"/>
            </a:pP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5</a:t>
            </a:fld>
            <a:endParaRPr lang="en-US"/>
          </a:p>
        </p:txBody>
      </p:sp>
    </p:spTree>
    <p:extLst>
      <p:ext uri="{BB962C8B-B14F-4D97-AF65-F5344CB8AC3E}">
        <p14:creationId xmlns:p14="http://schemas.microsoft.com/office/powerpoint/2010/main" val="20592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dirty="0"/>
              <a:t>Powerful stories</a:t>
            </a:r>
            <a:r>
              <a:rPr lang="en-US" baseline="0" dirty="0"/>
              <a:t> and examples of student learning and growth just like yours are prevalent throughout the Division of Student Affairs!</a:t>
            </a:r>
          </a:p>
          <a:p>
            <a:pPr marL="640594" lvl="1" indent="-174708">
              <a:buFontTx/>
              <a:buChar char="-"/>
            </a:pPr>
            <a:r>
              <a:rPr lang="en-US" baseline="0" dirty="0"/>
              <a:t>How do we uncover those stories?</a:t>
            </a:r>
          </a:p>
          <a:p>
            <a:pPr marL="640594" lvl="1" indent="-174708">
              <a:buFontTx/>
              <a:buChar char="-"/>
            </a:pPr>
            <a:r>
              <a:rPr lang="en-US" baseline="0" dirty="0"/>
              <a:t>How do we measure student learning? </a:t>
            </a:r>
          </a:p>
          <a:p>
            <a:pPr marL="640594" lvl="1" indent="-174708">
              <a:buFontTx/>
              <a:buChar char="-"/>
            </a:pPr>
            <a:r>
              <a:rPr lang="en-US" baseline="0" dirty="0"/>
              <a:t>How do we share our story and demonstrate our impact?</a:t>
            </a:r>
          </a:p>
          <a:p>
            <a:pPr marL="640594" lvl="1" indent="-174708">
              <a:buFontTx/>
              <a:buChar char="-"/>
            </a:pPr>
            <a:r>
              <a:rPr lang="en-US" baseline="0" dirty="0"/>
              <a:t>How do we weave our story and data together and amplify it?</a:t>
            </a:r>
          </a:p>
          <a:p>
            <a:pPr marL="640594" lvl="1" indent="-174708">
              <a:buFontTx/>
              <a:buChar char="-"/>
            </a:pPr>
            <a:r>
              <a:rPr lang="en-US" baseline="0" dirty="0"/>
              <a:t>How do we rally around a common language to represent our work and impact on learning? </a:t>
            </a:r>
          </a:p>
          <a:p>
            <a:pPr marL="640594" lvl="1" indent="-174708">
              <a:buFontTx/>
              <a:buChar char="-"/>
            </a:pPr>
            <a:endParaRPr lang="en-US" baseline="0" dirty="0"/>
          </a:p>
          <a:p>
            <a:pPr marL="183394" lvl="0" indent="-174708">
              <a:buFontTx/>
              <a:buChar char="-"/>
            </a:pPr>
            <a:r>
              <a:rPr lang="en-US" baseline="0" dirty="0"/>
              <a:t>The Co-Curricular Learning framework offers a tool to support us in answering these questions</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7</a:t>
            </a:fld>
            <a:endParaRPr lang="en-US"/>
          </a:p>
        </p:txBody>
      </p:sp>
    </p:spTree>
    <p:extLst>
      <p:ext uri="{BB962C8B-B14F-4D97-AF65-F5344CB8AC3E}">
        <p14:creationId xmlns:p14="http://schemas.microsoft.com/office/powerpoint/2010/main" val="20190201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Tx/>
              <a:buChar char="-"/>
            </a:pPr>
            <a:r>
              <a:rPr lang="en-US" baseline="0" dirty="0"/>
              <a:t>Benefits for the Division of Student Affairs</a:t>
            </a:r>
          </a:p>
          <a:p>
            <a:pPr marL="640594" lvl="1" indent="-174708" defTabSz="465887">
              <a:buFontTx/>
              <a:buChar char="-"/>
              <a:defRPr/>
            </a:pPr>
            <a:r>
              <a:rPr lang="en-US" dirty="0">
                <a:solidFill>
                  <a:srgbClr val="7A6E67"/>
                </a:solidFill>
                <a:latin typeface="ITC Berkeley Oldstyle Medium" charset="0"/>
                <a:ea typeface="ITC Berkeley Oldstyle Medium" charset="0"/>
                <a:cs typeface="ITC Berkeley Oldstyle Medium" charset="0"/>
              </a:rPr>
              <a:t>Formally establish student learning as a priority for the Division of Student Affairs</a:t>
            </a:r>
          </a:p>
          <a:p>
            <a:pPr marL="640594" lvl="1" indent="-174708">
              <a:buFontTx/>
              <a:buChar char="-"/>
            </a:pPr>
            <a:r>
              <a:rPr lang="en-US" baseline="0" dirty="0"/>
              <a:t>Demonstrate the impact of student affairs on student learning</a:t>
            </a:r>
          </a:p>
          <a:p>
            <a:pPr marL="640594" lvl="1" indent="-174708" defTabSz="465887">
              <a:buFontTx/>
              <a:buChar char="-"/>
              <a:defRPr/>
            </a:pPr>
            <a:r>
              <a:rPr lang="en-US" dirty="0">
                <a:solidFill>
                  <a:srgbClr val="7A6E67"/>
                </a:solidFill>
                <a:latin typeface="ITC Berkeley Oldstyle Medium" charset="0"/>
                <a:ea typeface="ITC Berkeley Oldstyle Medium" charset="0"/>
                <a:cs typeface="ITC Berkeley Oldstyle Medium" charset="0"/>
              </a:rPr>
              <a:t>The Division of Student Affairs can share empirical evidence of our impact on student learning</a:t>
            </a:r>
          </a:p>
          <a:p>
            <a:pPr marL="640594" lvl="1" indent="-174708">
              <a:buFontTx/>
              <a:buChar char="-"/>
            </a:pPr>
            <a:r>
              <a:rPr lang="en-US" baseline="0" dirty="0"/>
              <a:t>Use a common language to amplify our impact</a:t>
            </a:r>
          </a:p>
          <a:p>
            <a:pPr marL="640594" lvl="1" indent="-174708">
              <a:buFontTx/>
              <a:buChar char="-"/>
            </a:pPr>
            <a:r>
              <a:rPr lang="en-US" baseline="0" dirty="0"/>
              <a:t>Tell our story and our students' story in the most compelling way possible</a:t>
            </a:r>
          </a:p>
          <a:p>
            <a:pPr marL="640594" lvl="1" indent="-174708">
              <a:buFontTx/>
              <a:buChar char="-"/>
            </a:pPr>
            <a:r>
              <a:rPr lang="en-US" baseline="0" dirty="0"/>
              <a:t>Unify our division under a framework that supports the mission of the VPSA and ISU</a:t>
            </a:r>
          </a:p>
          <a:p>
            <a:endParaRPr lang="en-US" dirty="0">
              <a:solidFill>
                <a:srgbClr val="7A6E67"/>
              </a:solidFill>
              <a:latin typeface="ITC Berkeley Oldstyle Medium" charset="0"/>
              <a:ea typeface="ITC Berkeley Oldstyle Medium" charset="0"/>
              <a:cs typeface="ITC Berkeley Oldstyle Medium" charset="0"/>
            </a:endParaRPr>
          </a:p>
          <a:p>
            <a:pPr marL="174708" indent="-174708">
              <a:buFontTx/>
              <a:buChar char="-"/>
            </a:pPr>
            <a:r>
              <a:rPr lang="en-US" dirty="0">
                <a:solidFill>
                  <a:srgbClr val="7A6E67"/>
                </a:solidFill>
                <a:latin typeface="ITC Berkeley Oldstyle Medium" charset="0"/>
                <a:ea typeface="ITC Berkeley Oldstyle Medium" charset="0"/>
                <a:cs typeface="ITC Berkeley Oldstyle Medium" charset="0"/>
              </a:rPr>
              <a:t>How do you see yourself overcoming those challenges and concerns??</a:t>
            </a:r>
          </a:p>
          <a:p>
            <a:pPr marL="631908" lvl="1" indent="-174708">
              <a:buFontTx/>
              <a:buChar char="-"/>
            </a:pPr>
            <a:r>
              <a:rPr lang="en-US" dirty="0">
                <a:solidFill>
                  <a:srgbClr val="7A6E67"/>
                </a:solidFill>
                <a:latin typeface="ITC Berkeley Oldstyle Medium" charset="0"/>
                <a:ea typeface="ITC Berkeley Oldstyle Medium" charset="0"/>
                <a:cs typeface="ITC Berkeley Oldstyle Medium" charset="0"/>
              </a:rPr>
              <a:t>This framework does not change what we do – it just adjusts how we talk about it - you are already leading learning within your work!  </a:t>
            </a:r>
          </a:p>
          <a:p>
            <a:pPr marL="174708" indent="-174708">
              <a:buFontTx/>
              <a:buChar char="-"/>
            </a:pPr>
            <a:endParaRPr lang="en-US" baseline="0" dirty="0"/>
          </a:p>
          <a:p>
            <a:pPr marL="640594" lvl="1" indent="-174708">
              <a:buFontTx/>
              <a:buChar char="-"/>
            </a:pPr>
            <a:endParaRPr lang="en-US" baseline="0"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8</a:t>
            </a:fld>
            <a:endParaRPr lang="en-US"/>
          </a:p>
        </p:txBody>
      </p:sp>
    </p:spTree>
    <p:extLst>
      <p:ext uri="{BB962C8B-B14F-4D97-AF65-F5344CB8AC3E}">
        <p14:creationId xmlns:p14="http://schemas.microsoft.com/office/powerpoint/2010/main" val="958794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Integrating the CCLDs within the division is a major priority for the coming year. Here are a few broad goals that frame up this priority.</a:t>
            </a:r>
          </a:p>
        </p:txBody>
      </p:sp>
      <p:sp>
        <p:nvSpPr>
          <p:cNvPr id="4" name="Slide Number Placeholder 3"/>
          <p:cNvSpPr>
            <a:spLocks noGrp="1"/>
          </p:cNvSpPr>
          <p:nvPr>
            <p:ph type="sldNum" sz="quarter" idx="5"/>
          </p:nvPr>
        </p:nvSpPr>
        <p:spPr/>
        <p:txBody>
          <a:bodyPr/>
          <a:lstStyle/>
          <a:p>
            <a:fld id="{24A6D18E-8B09-B24B-9169-4FC527B8D84F}" type="slidenum">
              <a:rPr lang="en-US" smtClean="0"/>
              <a:pPr/>
              <a:t>9</a:t>
            </a:fld>
            <a:endParaRPr lang="en-US"/>
          </a:p>
        </p:txBody>
      </p:sp>
    </p:spTree>
    <p:extLst>
      <p:ext uri="{BB962C8B-B14F-4D97-AF65-F5344CB8AC3E}">
        <p14:creationId xmlns:p14="http://schemas.microsoft.com/office/powerpoint/2010/main" val="4239255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CCLD usage rubric provides an opportunity for departments to set goals for how to implement the CCLDs and to track progress on implementation.  By the end of this workshop you will have made significant progress towards at least implementing the CCLDs to the minimum standard of “low”.  We are here to support you along the way to help you progress to the ideal standard.</a:t>
            </a:r>
          </a:p>
          <a:p>
            <a:endParaRPr lang="en-US" baseline="0" dirty="0"/>
          </a:p>
          <a:p>
            <a:r>
              <a:rPr lang="en-US" dirty="0"/>
              <a:t>Have</a:t>
            </a:r>
            <a:r>
              <a:rPr lang="en-US" baseline="0" dirty="0"/>
              <a:t> participants refer to the handout with this usage rubric. Let them read individually and then ask questions if they have any.</a:t>
            </a:r>
          </a:p>
          <a:p>
            <a:endParaRPr lang="en-US" baseline="0" dirty="0"/>
          </a:p>
          <a:p>
            <a:pPr marL="174708" indent="-174708">
              <a:buFontTx/>
              <a:buChar char="-"/>
            </a:pPr>
            <a:r>
              <a:rPr lang="en-US" baseline="0" dirty="0"/>
              <a:t>Share out: Choose one category and share what implementation level your department is at within that category</a:t>
            </a:r>
          </a:p>
          <a:p>
            <a:pPr marL="174708" indent="-174708">
              <a:buFontTx/>
              <a:buChar char="-"/>
            </a:pPr>
            <a:r>
              <a:rPr lang="en-US" baseline="0" dirty="0"/>
              <a:t>What will it take to move to the next level?</a:t>
            </a:r>
            <a:endParaRPr lang="en-US" dirty="0"/>
          </a:p>
        </p:txBody>
      </p:sp>
      <p:sp>
        <p:nvSpPr>
          <p:cNvPr id="4" name="Slide Number Placeholder 3"/>
          <p:cNvSpPr>
            <a:spLocks noGrp="1"/>
          </p:cNvSpPr>
          <p:nvPr>
            <p:ph type="sldNum" sz="quarter" idx="10"/>
          </p:nvPr>
        </p:nvSpPr>
        <p:spPr/>
        <p:txBody>
          <a:bodyPr/>
          <a:lstStyle/>
          <a:p>
            <a:fld id="{24A6D18E-8B09-B24B-9169-4FC527B8D84F}" type="slidenum">
              <a:rPr lang="en-US" smtClean="0"/>
              <a:pPr/>
              <a:t>10</a:t>
            </a:fld>
            <a:endParaRPr lang="en-US"/>
          </a:p>
        </p:txBody>
      </p:sp>
    </p:spTree>
    <p:extLst>
      <p:ext uri="{BB962C8B-B14F-4D97-AF65-F5344CB8AC3E}">
        <p14:creationId xmlns:p14="http://schemas.microsoft.com/office/powerpoint/2010/main" val="16594185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2" name="Rectangle 8"/>
          <p:cNvSpPr>
            <a:spLocks noChangeArrowheads="1"/>
          </p:cNvSpPr>
          <p:nvPr userDrawn="1"/>
        </p:nvSpPr>
        <p:spPr bwMode="auto">
          <a:xfrm>
            <a:off x="0" y="4633931"/>
            <a:ext cx="9144000" cy="509569"/>
          </a:xfrm>
          <a:prstGeom prst="rect">
            <a:avLst/>
          </a:prstGeom>
          <a:solidFill>
            <a:srgbClr val="C8102E"/>
          </a:solidFill>
          <a:ln w="9525">
            <a:noFill/>
            <a:miter lim="800000"/>
            <a:headEnd/>
            <a:tailEnd/>
          </a:ln>
          <a:effectLst/>
        </p:spPr>
        <p:txBody>
          <a:bodyPr wrap="none" anchor="ctr">
            <a:prstTxWarp prst="textNoShape">
              <a:avLst/>
            </a:prstTxWarp>
          </a:bodyPr>
          <a:lstStyle/>
          <a:p>
            <a:endParaRPr lang="en-US"/>
          </a:p>
        </p:txBody>
      </p:sp>
      <p:sp>
        <p:nvSpPr>
          <p:cNvPr id="1035" name="Text Box 11"/>
          <p:cNvSpPr txBox="1">
            <a:spLocks noChangeArrowheads="1"/>
          </p:cNvSpPr>
          <p:nvPr/>
        </p:nvSpPr>
        <p:spPr bwMode="auto">
          <a:xfrm>
            <a:off x="212725" y="2616994"/>
            <a:ext cx="184666" cy="461665"/>
          </a:xfrm>
          <a:prstGeom prst="rect">
            <a:avLst/>
          </a:prstGeom>
          <a:noFill/>
          <a:ln w="9525">
            <a:noFill/>
            <a:miter lim="800000"/>
            <a:headEnd/>
            <a:tailEnd/>
          </a:ln>
          <a:effectLst/>
        </p:spPr>
        <p:txBody>
          <a:bodyPr wrap="none">
            <a:prstTxWarp prst="textNoShape">
              <a:avLst/>
            </a:prstTxWarp>
            <a:spAutoFit/>
          </a:bodyPr>
          <a:lstStyle/>
          <a:p>
            <a:endParaRPr lang="en-US"/>
          </a:p>
        </p:txBody>
      </p:sp>
      <p:pic>
        <p:nvPicPr>
          <p:cNvPr id="12" name="Picture 11" descr="ISU LEFT white.eps"/>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381000" y="4788715"/>
            <a:ext cx="2396490" cy="197359"/>
          </a:xfrm>
          <a:prstGeom prst="rect">
            <a:avLst/>
          </a:prstGeom>
          <a:noFill/>
          <a:ln w="9525">
            <a:noFill/>
            <a:miter lim="800000"/>
            <a:headEnd/>
            <a:tailEnd/>
          </a:ln>
        </p:spPr>
      </p:pic>
      <p:sp>
        <p:nvSpPr>
          <p:cNvPr id="7" name="Text Placeholder 4"/>
          <p:cNvSpPr txBox="1">
            <a:spLocks/>
          </p:cNvSpPr>
          <p:nvPr userDrawn="1"/>
        </p:nvSpPr>
        <p:spPr>
          <a:xfrm>
            <a:off x="4316105" y="4755356"/>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endParaRPr lang="en-US" sz="1200" kern="0" dirty="0">
              <a:latin typeface="Univers 75 Black" charset="0"/>
              <a:ea typeface="Univers 75 Black" charset="0"/>
              <a:cs typeface="Univers 75 Black" charset="0"/>
            </a:endParaRPr>
          </a:p>
        </p:txBody>
      </p:sp>
    </p:spTree>
  </p:cSld>
  <p:clrMap bg1="lt1" tx1="dk1" bg2="lt2" tx2="dk2" accent1="accent1" accent2="accent2" accent3="accent3" accent4="accent4" accent5="accent5" accent6="accent6" hlink="hlink" folHlink="folHlink"/>
  <p:sldLayoutIdLst>
    <p:sldLayoutId id="2147483650" r:id="rId1"/>
  </p:sldLayoutIdLst>
  <p:hf hdr="0" ftr="0" dt="0"/>
  <p:txStyles>
    <p:titleStyle>
      <a:lvl1pPr algn="l" rtl="0" eaLnBrk="1" fontAlgn="base" hangingPunct="1">
        <a:spcBef>
          <a:spcPct val="0"/>
        </a:spcBef>
        <a:spcAft>
          <a:spcPct val="0"/>
        </a:spcAft>
        <a:defRPr sz="3500">
          <a:solidFill>
            <a:srgbClr val="C8102E"/>
          </a:solidFill>
          <a:latin typeface="+mj-lt"/>
          <a:ea typeface="+mj-ea"/>
          <a:cs typeface="+mj-cs"/>
        </a:defRPr>
      </a:lvl1pPr>
      <a:lvl2pPr algn="l" rtl="0" eaLnBrk="1" fontAlgn="base" hangingPunct="1">
        <a:spcBef>
          <a:spcPct val="0"/>
        </a:spcBef>
        <a:spcAft>
          <a:spcPct val="0"/>
        </a:spcAft>
        <a:defRPr sz="3500">
          <a:solidFill>
            <a:srgbClr val="CE1126"/>
          </a:solidFill>
          <a:latin typeface="Univers 67 CondensedBold" charset="0"/>
        </a:defRPr>
      </a:lvl2pPr>
      <a:lvl3pPr algn="l" rtl="0" eaLnBrk="1" fontAlgn="base" hangingPunct="1">
        <a:spcBef>
          <a:spcPct val="0"/>
        </a:spcBef>
        <a:spcAft>
          <a:spcPct val="0"/>
        </a:spcAft>
        <a:defRPr sz="3500">
          <a:solidFill>
            <a:srgbClr val="CE1126"/>
          </a:solidFill>
          <a:latin typeface="Univers 67 CondensedBold" charset="0"/>
        </a:defRPr>
      </a:lvl3pPr>
      <a:lvl4pPr algn="l" rtl="0" eaLnBrk="1" fontAlgn="base" hangingPunct="1">
        <a:spcBef>
          <a:spcPct val="0"/>
        </a:spcBef>
        <a:spcAft>
          <a:spcPct val="0"/>
        </a:spcAft>
        <a:defRPr sz="3500">
          <a:solidFill>
            <a:srgbClr val="CE1126"/>
          </a:solidFill>
          <a:latin typeface="Univers 67 CondensedBold" charset="0"/>
        </a:defRPr>
      </a:lvl4pPr>
      <a:lvl5pPr algn="l" rtl="0" eaLnBrk="1" fontAlgn="base" hangingPunct="1">
        <a:spcBef>
          <a:spcPct val="0"/>
        </a:spcBef>
        <a:spcAft>
          <a:spcPct val="0"/>
        </a:spcAft>
        <a:defRPr sz="3500">
          <a:solidFill>
            <a:srgbClr val="CE1126"/>
          </a:solidFill>
          <a:latin typeface="Univers 67 CondensedBold" charset="0"/>
        </a:defRPr>
      </a:lvl5pPr>
      <a:lvl6pPr marL="457200" algn="l" rtl="0" eaLnBrk="1" fontAlgn="base" hangingPunct="1">
        <a:spcBef>
          <a:spcPct val="0"/>
        </a:spcBef>
        <a:spcAft>
          <a:spcPct val="0"/>
        </a:spcAft>
        <a:defRPr sz="3500">
          <a:solidFill>
            <a:srgbClr val="CE1126"/>
          </a:solidFill>
          <a:latin typeface="Univers 67 CondensedBold" charset="0"/>
        </a:defRPr>
      </a:lvl6pPr>
      <a:lvl7pPr marL="914400" algn="l" rtl="0" eaLnBrk="1" fontAlgn="base" hangingPunct="1">
        <a:spcBef>
          <a:spcPct val="0"/>
        </a:spcBef>
        <a:spcAft>
          <a:spcPct val="0"/>
        </a:spcAft>
        <a:defRPr sz="3500">
          <a:solidFill>
            <a:srgbClr val="CE1126"/>
          </a:solidFill>
          <a:latin typeface="Univers 67 CondensedBold" charset="0"/>
        </a:defRPr>
      </a:lvl7pPr>
      <a:lvl8pPr marL="1371600" algn="l" rtl="0" eaLnBrk="1" fontAlgn="base" hangingPunct="1">
        <a:spcBef>
          <a:spcPct val="0"/>
        </a:spcBef>
        <a:spcAft>
          <a:spcPct val="0"/>
        </a:spcAft>
        <a:defRPr sz="3500">
          <a:solidFill>
            <a:srgbClr val="CE1126"/>
          </a:solidFill>
          <a:latin typeface="Univers 67 CondensedBold" charset="0"/>
        </a:defRPr>
      </a:lvl8pPr>
      <a:lvl9pPr marL="1828800" algn="l" rtl="0" eaLnBrk="1" fontAlgn="base" hangingPunct="1">
        <a:spcBef>
          <a:spcPct val="0"/>
        </a:spcBef>
        <a:spcAft>
          <a:spcPct val="0"/>
        </a:spcAft>
        <a:defRPr sz="3500">
          <a:solidFill>
            <a:srgbClr val="CE1126"/>
          </a:solidFill>
          <a:latin typeface="Univers 67 CondensedBold" charset="0"/>
        </a:defRPr>
      </a:lvl9pPr>
    </p:titleStyle>
    <p:bodyStyle>
      <a:lvl1pPr marL="342900" indent="-3429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mn-ea"/>
          <a:cs typeface="+mn-cs"/>
        </a:defRPr>
      </a:lvl1pPr>
      <a:lvl2pPr marL="742950" indent="-28575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eaLnBrk="1" fontAlgn="base" hangingPunct="1">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eaLnBrk="1" fontAlgn="base" hangingPunct="1">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FSfEVKaSjkI?feature=oembed" TargetMode="Externa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6" name="Rectangle 5"/>
          <p:cNvSpPr/>
          <p:nvPr/>
        </p:nvSpPr>
        <p:spPr bwMode="auto">
          <a:xfrm>
            <a:off x="0" y="-6348"/>
            <a:ext cx="9144000" cy="5149848"/>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8102E"/>
              </a:solidFill>
              <a:effectLst/>
              <a:latin typeface="Times" charset="0"/>
            </a:endParaRP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28600" y="6350"/>
            <a:ext cx="6656294" cy="5143500"/>
          </a:xfrm>
          <a:prstGeom prst="rect">
            <a:avLst/>
          </a:prstGeom>
        </p:spPr>
      </p:pic>
      <p:sp>
        <p:nvSpPr>
          <p:cNvPr id="8" name="TextBox 7"/>
          <p:cNvSpPr txBox="1"/>
          <p:nvPr/>
        </p:nvSpPr>
        <p:spPr>
          <a:xfrm>
            <a:off x="914400" y="2673350"/>
            <a:ext cx="6781800" cy="361637"/>
          </a:xfrm>
          <a:prstGeom prst="rect">
            <a:avLst/>
          </a:prstGeom>
          <a:noFill/>
        </p:spPr>
        <p:txBody>
          <a:bodyPr wrap="square" rtlCol="0">
            <a:spAutoFit/>
          </a:bodyPr>
          <a:lstStyle/>
          <a:p>
            <a:r>
              <a:rPr lang="en-US" sz="1750" b="1" dirty="0">
                <a:solidFill>
                  <a:schemeClr val="bg1"/>
                </a:solidFill>
                <a:latin typeface="Univers 75 Black" charset="0"/>
                <a:ea typeface="Univers 75 Black" charset="0"/>
                <a:cs typeface="Univers 75 Black" charset="0"/>
              </a:rPr>
              <a:t>Division of Student Affairs</a:t>
            </a:r>
          </a:p>
        </p:txBody>
      </p:sp>
      <p:cxnSp>
        <p:nvCxnSpPr>
          <p:cNvPr id="22" name="Straight Connector 21"/>
          <p:cNvCxnSpPr/>
          <p:nvPr/>
        </p:nvCxnSpPr>
        <p:spPr bwMode="auto">
          <a:xfrm>
            <a:off x="0"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cxnSp>
        <p:nvCxnSpPr>
          <p:cNvPr id="26" name="Straight Connector 25"/>
          <p:cNvCxnSpPr/>
          <p:nvPr/>
        </p:nvCxnSpPr>
        <p:spPr bwMode="auto">
          <a:xfrm>
            <a:off x="0" y="16827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2" name="TextBox 11"/>
          <p:cNvSpPr txBox="1"/>
          <p:nvPr/>
        </p:nvSpPr>
        <p:spPr>
          <a:xfrm>
            <a:off x="934453" y="3943350"/>
            <a:ext cx="7162800" cy="338554"/>
          </a:xfrm>
          <a:prstGeom prst="rect">
            <a:avLst/>
          </a:prstGeom>
          <a:noFill/>
        </p:spPr>
        <p:txBody>
          <a:bodyPr wrap="square" rtlCol="0">
            <a:spAutoFit/>
          </a:bodyPr>
          <a:lstStyle/>
          <a:p>
            <a:pPr fontAlgn="b"/>
            <a:r>
              <a:rPr lang="en-US" sz="1600" i="1" dirty="0">
                <a:solidFill>
                  <a:schemeClr val="bg1"/>
                </a:solidFill>
                <a:latin typeface="Univers 55 Oblique" charset="0"/>
                <a:ea typeface="Univers 55 Oblique" charset="0"/>
                <a:cs typeface="Univers 55 Oblique" charset="0"/>
              </a:rPr>
              <a:t>Invest in yourself by connecting with us</a:t>
            </a:r>
          </a:p>
        </p:txBody>
      </p:sp>
    </p:spTree>
    <p:extLst>
      <p:ext uri="{BB962C8B-B14F-4D97-AF65-F5344CB8AC3E}">
        <p14:creationId xmlns:p14="http://schemas.microsoft.com/office/powerpoint/2010/main" val="7465626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able&#10;&#10;Description automatically generated">
            <a:extLst>
              <a:ext uri="{FF2B5EF4-FFF2-40B4-BE49-F238E27FC236}">
                <a16:creationId xmlns:a16="http://schemas.microsoft.com/office/drawing/2014/main" id="{E1B5237D-6925-4B6B-BB63-F8E0BD099FA9}"/>
              </a:ext>
            </a:extLst>
          </p:cNvPr>
          <p:cNvPicPr>
            <a:picLocks noChangeAspect="1"/>
          </p:cNvPicPr>
          <p:nvPr/>
        </p:nvPicPr>
        <p:blipFill rotWithShape="1">
          <a:blip r:embed="rId3"/>
          <a:srcRect r="1685" b="1451"/>
          <a:stretch/>
        </p:blipFill>
        <p:spPr>
          <a:xfrm>
            <a:off x="1956919" y="21404"/>
            <a:ext cx="5129682" cy="4531546"/>
          </a:xfrm>
          <a:prstGeom prst="rect">
            <a:avLst/>
          </a:prstGeom>
        </p:spPr>
      </p:pic>
    </p:spTree>
    <p:extLst>
      <p:ext uri="{BB962C8B-B14F-4D97-AF65-F5344CB8AC3E}">
        <p14:creationId xmlns:p14="http://schemas.microsoft.com/office/powerpoint/2010/main" val="12565586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able&#10;&#10;Description automatically generated">
            <a:extLst>
              <a:ext uri="{FF2B5EF4-FFF2-40B4-BE49-F238E27FC236}">
                <a16:creationId xmlns:a16="http://schemas.microsoft.com/office/drawing/2014/main" id="{E1B5237D-6925-4B6B-BB63-F8E0BD099FA9}"/>
              </a:ext>
            </a:extLst>
          </p:cNvPr>
          <p:cNvPicPr>
            <a:picLocks noChangeAspect="1"/>
          </p:cNvPicPr>
          <p:nvPr/>
        </p:nvPicPr>
        <p:blipFill rotWithShape="1">
          <a:blip r:embed="rId3"/>
          <a:srcRect t="40551" r="185" b="42878"/>
          <a:stretch/>
        </p:blipFill>
        <p:spPr>
          <a:xfrm>
            <a:off x="266700" y="1581150"/>
            <a:ext cx="8610600" cy="1259854"/>
          </a:xfrm>
          <a:prstGeom prst="rect">
            <a:avLst/>
          </a:prstGeom>
        </p:spPr>
      </p:pic>
    </p:spTree>
    <p:extLst>
      <p:ext uri="{BB962C8B-B14F-4D97-AF65-F5344CB8AC3E}">
        <p14:creationId xmlns:p14="http://schemas.microsoft.com/office/powerpoint/2010/main" val="812753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 picture containing table&#10;&#10;Description automatically generated">
            <a:extLst>
              <a:ext uri="{FF2B5EF4-FFF2-40B4-BE49-F238E27FC236}">
                <a16:creationId xmlns:a16="http://schemas.microsoft.com/office/drawing/2014/main" id="{E1B5237D-6925-4B6B-BB63-F8E0BD099FA9}"/>
              </a:ext>
            </a:extLst>
          </p:cNvPr>
          <p:cNvPicPr>
            <a:picLocks noChangeAspect="1"/>
          </p:cNvPicPr>
          <p:nvPr/>
        </p:nvPicPr>
        <p:blipFill rotWithShape="1">
          <a:blip r:embed="rId3"/>
          <a:srcRect r="1685" b="1451"/>
          <a:stretch/>
        </p:blipFill>
        <p:spPr>
          <a:xfrm>
            <a:off x="1956919" y="21404"/>
            <a:ext cx="5129682" cy="4531546"/>
          </a:xfrm>
          <a:prstGeom prst="rect">
            <a:avLst/>
          </a:prstGeom>
        </p:spPr>
      </p:pic>
    </p:spTree>
    <p:extLst>
      <p:ext uri="{BB962C8B-B14F-4D97-AF65-F5344CB8AC3E}">
        <p14:creationId xmlns:p14="http://schemas.microsoft.com/office/powerpoint/2010/main" val="1385043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348766"/>
            <a:ext cx="8610600" cy="646331"/>
          </a:xfrm>
          <a:prstGeom prst="rect">
            <a:avLst/>
          </a:prstGeom>
        </p:spPr>
        <p:txBody>
          <a:bodyPr wrap="square">
            <a:spAutoFit/>
          </a:bodyPr>
          <a:lstStyle/>
          <a:p>
            <a:pPr algn="ctr"/>
            <a:r>
              <a:rPr lang="en-US" sz="1800" dirty="0"/>
              <a:t>Think about your department. In your workbook, circle the domain that represents the learning students experience when they interact with your programs, services, and staff</a:t>
            </a:r>
          </a:p>
        </p:txBody>
      </p:sp>
      <p:pic>
        <p:nvPicPr>
          <p:cNvPr id="5" name="Picture 4"/>
          <p:cNvPicPr>
            <a:picLocks noChangeAspect="1"/>
          </p:cNvPicPr>
          <p:nvPr/>
        </p:nvPicPr>
        <p:blipFill>
          <a:blip r:embed="rId3"/>
          <a:stretch>
            <a:fillRect/>
          </a:stretch>
        </p:blipFill>
        <p:spPr>
          <a:xfrm>
            <a:off x="762000" y="1506105"/>
            <a:ext cx="2994954" cy="844731"/>
          </a:xfrm>
          <a:prstGeom prst="rect">
            <a:avLst/>
          </a:prstGeom>
        </p:spPr>
      </p:pic>
      <p:pic>
        <p:nvPicPr>
          <p:cNvPr id="6" name="Picture 5"/>
          <p:cNvPicPr>
            <a:picLocks noChangeAspect="1"/>
          </p:cNvPicPr>
          <p:nvPr/>
        </p:nvPicPr>
        <p:blipFill>
          <a:blip r:embed="rId4"/>
          <a:stretch>
            <a:fillRect/>
          </a:stretch>
        </p:blipFill>
        <p:spPr>
          <a:xfrm>
            <a:off x="762000" y="2362536"/>
            <a:ext cx="4116142" cy="829372"/>
          </a:xfrm>
          <a:prstGeom prst="rect">
            <a:avLst/>
          </a:prstGeom>
        </p:spPr>
      </p:pic>
      <p:pic>
        <p:nvPicPr>
          <p:cNvPr id="7" name="Picture 6"/>
          <p:cNvPicPr>
            <a:picLocks noChangeAspect="1"/>
          </p:cNvPicPr>
          <p:nvPr/>
        </p:nvPicPr>
        <p:blipFill>
          <a:blip r:embed="rId5"/>
          <a:stretch>
            <a:fillRect/>
          </a:stretch>
        </p:blipFill>
        <p:spPr>
          <a:xfrm>
            <a:off x="762000" y="3181350"/>
            <a:ext cx="4023990" cy="844731"/>
          </a:xfrm>
          <a:prstGeom prst="rect">
            <a:avLst/>
          </a:prstGeom>
        </p:spPr>
      </p:pic>
      <p:pic>
        <p:nvPicPr>
          <p:cNvPr id="8" name="Picture 7"/>
          <p:cNvPicPr>
            <a:picLocks noChangeAspect="1"/>
          </p:cNvPicPr>
          <p:nvPr/>
        </p:nvPicPr>
        <p:blipFill rotWithShape="1">
          <a:blip r:embed="rId6"/>
          <a:srcRect t="1" b="4954"/>
          <a:stretch/>
        </p:blipFill>
        <p:spPr>
          <a:xfrm>
            <a:off x="5869693" y="1758361"/>
            <a:ext cx="2065751" cy="737189"/>
          </a:xfrm>
          <a:prstGeom prst="rect">
            <a:avLst/>
          </a:prstGeom>
        </p:spPr>
      </p:pic>
      <p:pic>
        <p:nvPicPr>
          <p:cNvPr id="9" name="Picture 8"/>
          <p:cNvPicPr>
            <a:picLocks noChangeAspect="1"/>
          </p:cNvPicPr>
          <p:nvPr/>
        </p:nvPicPr>
        <p:blipFill>
          <a:blip r:embed="rId7"/>
          <a:stretch>
            <a:fillRect/>
          </a:stretch>
        </p:blipFill>
        <p:spPr>
          <a:xfrm>
            <a:off x="5869693" y="2785863"/>
            <a:ext cx="1850728" cy="790975"/>
          </a:xfrm>
          <a:prstGeom prst="rect">
            <a:avLst/>
          </a:prstGeom>
        </p:spPr>
      </p:pic>
    </p:spTree>
    <p:extLst>
      <p:ext uri="{BB962C8B-B14F-4D97-AF65-F5344CB8AC3E}">
        <p14:creationId xmlns:p14="http://schemas.microsoft.com/office/powerpoint/2010/main" val="3275681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6"/>
          <a:stretch/>
        </p:blipFill>
        <p:spPr>
          <a:xfrm>
            <a:off x="2362200" y="742950"/>
            <a:ext cx="3810000" cy="3886200"/>
          </a:xfrm>
          <a:prstGeom prst="rect">
            <a:avLst/>
          </a:prstGeom>
        </p:spPr>
      </p:pic>
      <p:sp>
        <p:nvSpPr>
          <p:cNvPr id="6" name="Rectangle 5"/>
          <p:cNvSpPr/>
          <p:nvPr/>
        </p:nvSpPr>
        <p:spPr>
          <a:xfrm>
            <a:off x="0" y="0"/>
            <a:ext cx="9144000" cy="923330"/>
          </a:xfrm>
          <a:prstGeom prst="rect">
            <a:avLst/>
          </a:prstGeom>
        </p:spPr>
        <p:txBody>
          <a:bodyPr wrap="square">
            <a:spAutoFit/>
          </a:bodyPr>
          <a:lstStyle/>
          <a:p>
            <a:pPr algn="ctr"/>
            <a:r>
              <a:rPr lang="en-US" sz="1800" dirty="0">
                <a:solidFill>
                  <a:srgbClr val="000000"/>
                </a:solidFill>
              </a:rPr>
              <a:t>Now think about all of the programs and services offered by your department. Which domain most directly connects to each program or service? Be sure to ask yourself, what should students learn when they experience or participate in this service, program, or event?</a:t>
            </a:r>
            <a:endParaRPr lang="en-US" sz="1800" dirty="0"/>
          </a:p>
        </p:txBody>
      </p:sp>
    </p:spTree>
    <p:extLst>
      <p:ext uri="{BB962C8B-B14F-4D97-AF65-F5344CB8AC3E}">
        <p14:creationId xmlns:p14="http://schemas.microsoft.com/office/powerpoint/2010/main" val="181231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1166"/>
          <a:stretch/>
        </p:blipFill>
        <p:spPr>
          <a:xfrm>
            <a:off x="6934200" y="57150"/>
            <a:ext cx="2114006" cy="2156288"/>
          </a:xfrm>
          <a:prstGeom prst="rect">
            <a:avLst/>
          </a:prstGeom>
        </p:spPr>
      </p:pic>
      <p:sp>
        <p:nvSpPr>
          <p:cNvPr id="6" name="Rectangle 5"/>
          <p:cNvSpPr/>
          <p:nvPr/>
        </p:nvSpPr>
        <p:spPr>
          <a:xfrm>
            <a:off x="-32535" y="-27869"/>
            <a:ext cx="9176535" cy="4733219"/>
          </a:xfrm>
          <a:prstGeom prst="rect">
            <a:avLst/>
          </a:prstGeom>
        </p:spPr>
        <p:txBody>
          <a:bodyPr wrap="square">
            <a:spAutoFit/>
          </a:bodyPr>
          <a:lstStyle/>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Student Success</a:t>
            </a:r>
            <a:endParaRPr lang="en-US" sz="10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Transition support for all students entering ISU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Course-based, residential and course-based and residential learning community options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Discipline-specific, thematic, interdisciplinary </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dirty="0">
                <a:effectLst/>
                <a:latin typeface="Calibri Light" panose="020F0302020204030204" pitchFamily="34" charset="0"/>
                <a:ea typeface="Calibri" panose="020F0502020204030204" pitchFamily="34"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Peer Mentor Program</a:t>
            </a:r>
            <a:endParaRPr lang="en-US" sz="10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University-Wide Professional Development, August professional development event, supplemental workshops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Peer Mentor survey to evaluate effectiveness of mentor support</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Resources: Peer Mentor Handbook, Canvas resource, website, social media</a:t>
            </a:r>
          </a:p>
          <a:p>
            <a:pPr marR="0" lvl="0">
              <a:lnSpc>
                <a:spcPct val="10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Coordinator Professional Development</a:t>
            </a:r>
            <a:endParaRPr lang="en-US" sz="10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May Institute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Mid-Year Institute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Early Career Professional Development Series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Workshops, Teaching &amp; Learning Circles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Committee work; topical work-groups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Resources: Assessment workbook, New Coordinator Handbook, Peer Mentor Supervisor Handbook, English Links Guidebook, website</a:t>
            </a:r>
          </a:p>
          <a:p>
            <a:pPr marR="0" lvl="0">
              <a:lnSpc>
                <a:spcPct val="105000"/>
              </a:lnSpc>
              <a:spcBef>
                <a:spcPts val="0"/>
              </a:spcBef>
              <a:spcAft>
                <a:spcPts val="0"/>
              </a:spcAft>
            </a:pP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a:spcBef>
                <a:spcPts val="0"/>
              </a:spcBef>
              <a:spcAft>
                <a:spcPts val="0"/>
              </a:spcAft>
            </a:pPr>
            <a:r>
              <a:rPr lang="en-US" sz="1000" b="1" dirty="0">
                <a:effectLst/>
                <a:latin typeface="Calibri Light" panose="020F0302020204030204" pitchFamily="34" charset="0"/>
                <a:ea typeface="Calibri" panose="020F0502020204030204" pitchFamily="34" charset="0"/>
              </a:rPr>
              <a:t>LC Central Administrative Program</a:t>
            </a:r>
            <a:endParaRPr lang="en-US" sz="10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Administration of the paperwork: Request for Proposal documentation (annual funding request which details goals, objectives and intended outcomes for individual learning communities); Annual Report documentation (individual LC program evaluation which details met goals, assessment of outcomes met, intended changes for the next iteration of the individual LC, and use of funding allocation)</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Assessment: retention reports; general LC survey; NSSE data; annual reports; assessment guides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Budget: allocations and budget amendments between departments and central office</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Curriculum : Course seat reservation via Office of the Registrar; English Links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Focused efforts on ways to close the equity gap (i.e. critical mass of women in STEM courses, increased involvement of students of color, first-generation, Pell-eligible, and international student populations)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Resources: individual consultation, marketing both internal and external audience), website and social media</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marR="0" lvl="0" indent="-342900">
              <a:lnSpc>
                <a:spcPct val="105000"/>
              </a:lnSpc>
              <a:spcBef>
                <a:spcPts val="0"/>
              </a:spcBef>
              <a:spcAft>
                <a:spcPts val="0"/>
              </a:spcAft>
              <a:buFont typeface="Cambria" panose="02040503050406030204" pitchFamily="18" charset="0"/>
              <a:buChar char="-"/>
            </a:pPr>
            <a:r>
              <a:rPr lang="en-US" sz="1000" dirty="0">
                <a:effectLst/>
                <a:latin typeface="Calibri Light" panose="020F0302020204030204" pitchFamily="34" charset="0"/>
                <a:ea typeface="Times New Roman" panose="02020603050405020304" pitchFamily="18" charset="0"/>
                <a:cs typeface="Times New Roman" panose="02020603050405020304" pitchFamily="18" charset="0"/>
              </a:rPr>
              <a:t>Advisory committee and oversight of committee structures</a:t>
            </a:r>
            <a:endParaRPr lang="en-US" sz="10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237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604520" y="435672"/>
            <a:ext cx="5448808" cy="707886"/>
          </a:xfrm>
          <a:prstGeom prst="rect">
            <a:avLst/>
          </a:prstGeom>
          <a:noFill/>
        </p:spPr>
        <p:txBody>
          <a:bodyPr wrap="square" rtlCol="0">
            <a:spAutoFit/>
          </a:bodyPr>
          <a:lstStyle/>
          <a:p>
            <a:r>
              <a:rPr lang="en-US" sz="2000" b="1" dirty="0">
                <a:solidFill>
                  <a:srgbClr val="C8102E"/>
                </a:solidFill>
                <a:latin typeface="Univers 75 Black" charset="0"/>
              </a:rPr>
              <a:t>Write a student learning outcome using the CCLDs</a:t>
            </a:r>
            <a:endParaRPr lang="en-US" sz="2000" dirty="0">
              <a:solidFill>
                <a:srgbClr val="C8102E"/>
              </a:solidFill>
            </a:endParaRPr>
          </a:p>
        </p:txBody>
      </p:sp>
      <p:cxnSp>
        <p:nvCxnSpPr>
          <p:cNvPr id="19" name="Straight Connector 18"/>
          <p:cNvCxnSpPr/>
          <p:nvPr/>
        </p:nvCxnSpPr>
        <p:spPr bwMode="auto">
          <a:xfrm>
            <a:off x="685800" y="1123950"/>
            <a:ext cx="46482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14" name="Rectangle 13"/>
          <p:cNvSpPr/>
          <p:nvPr/>
        </p:nvSpPr>
        <p:spPr bwMode="auto">
          <a:xfrm>
            <a:off x="6053328" y="0"/>
            <a:ext cx="3090672" cy="463600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sz="2000" dirty="0"/>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Students who attend a meeting with an academic coach will be able to articulate their academic strengths and areas for growth.</a:t>
            </a:r>
          </a:p>
          <a:p>
            <a:pPr marL="0" marR="0" indent="0" algn="ctr" defTabSz="914400" rtl="0" eaLnBrk="0" fontAlgn="base" latinLnBrk="0" hangingPunct="0">
              <a:lnSpc>
                <a:spcPct val="100000"/>
              </a:lnSpc>
              <a:spcBef>
                <a:spcPct val="0"/>
              </a:spcBef>
              <a:spcAft>
                <a:spcPct val="0"/>
              </a:spcAft>
              <a:buClrTx/>
              <a:buSzTx/>
              <a:buFontTx/>
              <a:buNone/>
              <a:tabLst/>
            </a:pPr>
            <a:endParaRPr lang="en-US" sz="2000" dirty="0">
              <a:solidFill>
                <a:schemeClr val="bg1"/>
              </a:solidFill>
            </a:endParaRPr>
          </a:p>
          <a:p>
            <a:pPr marL="0" marR="0" indent="0" algn="ctr" defTabSz="914400" rtl="0" eaLnBrk="0" fontAlgn="base" latinLnBrk="0" hangingPunct="0">
              <a:lnSpc>
                <a:spcPct val="100000"/>
              </a:lnSpc>
              <a:spcBef>
                <a:spcPct val="0"/>
              </a:spcBef>
              <a:spcAft>
                <a:spcPct val="0"/>
              </a:spcAft>
              <a:buClrTx/>
              <a:buSzTx/>
              <a:buFontTx/>
              <a:buNone/>
              <a:tabLst/>
            </a:pPr>
            <a:r>
              <a:rPr lang="en-US" sz="2000" dirty="0">
                <a:solidFill>
                  <a:schemeClr val="bg1"/>
                </a:solidFill>
              </a:rPr>
              <a:t>Students who attend a meeting with an academic coach will  be able to make choices to expand their knowledge and skills to help them achieve their academic goals.</a:t>
            </a:r>
            <a:endParaRPr kumimoji="0" lang="en-US" sz="2000" b="0" i="0" u="none" strike="noStrike" cap="none" normalizeH="0" baseline="0" dirty="0">
              <a:ln>
                <a:noFill/>
              </a:ln>
              <a:solidFill>
                <a:schemeClr val="bg1"/>
              </a:solidFill>
              <a:effectLst/>
            </a:endParaRPr>
          </a:p>
        </p:txBody>
      </p:sp>
      <p:sp>
        <p:nvSpPr>
          <p:cNvPr id="8" name="TextBox 7">
            <a:extLst>
              <a:ext uri="{FF2B5EF4-FFF2-40B4-BE49-F238E27FC236}">
                <a16:creationId xmlns:a16="http://schemas.microsoft.com/office/drawing/2014/main" id="{E3D50A67-6162-4368-805F-238851B86363}"/>
              </a:ext>
            </a:extLst>
          </p:cNvPr>
          <p:cNvSpPr txBox="1"/>
          <p:nvPr/>
        </p:nvSpPr>
        <p:spPr>
          <a:xfrm>
            <a:off x="533400" y="1163842"/>
            <a:ext cx="4625526" cy="1477328"/>
          </a:xfrm>
          <a:prstGeom prst="rect">
            <a:avLst/>
          </a:prstGeom>
          <a:noFill/>
        </p:spPr>
        <p:txBody>
          <a:bodyPr wrap="square">
            <a:spAutoFit/>
          </a:bodyPr>
          <a:lstStyle/>
          <a:p>
            <a:r>
              <a:rPr lang="en-US" sz="1800" u="sng" dirty="0"/>
              <a:t>WHAT ARE LEARNING OUTCOMES? </a:t>
            </a:r>
          </a:p>
          <a:p>
            <a:r>
              <a:rPr lang="en-US" sz="1800" dirty="0"/>
              <a:t>Goals that describe “the knowledge, skills, attitudes, and habits of mind that students take with them from a learning experience” (</a:t>
            </a:r>
            <a:r>
              <a:rPr lang="en-US" sz="1800" dirty="0" err="1"/>
              <a:t>Suskie</a:t>
            </a:r>
            <a:r>
              <a:rPr lang="en-US" sz="1800" dirty="0"/>
              <a:t>, 2018, p. 75). </a:t>
            </a:r>
          </a:p>
        </p:txBody>
      </p:sp>
      <p:sp>
        <p:nvSpPr>
          <p:cNvPr id="10" name="TextBox 9">
            <a:extLst>
              <a:ext uri="{FF2B5EF4-FFF2-40B4-BE49-F238E27FC236}">
                <a16:creationId xmlns:a16="http://schemas.microsoft.com/office/drawing/2014/main" id="{F2574A26-C969-45A7-87AF-334328A95757}"/>
              </a:ext>
            </a:extLst>
          </p:cNvPr>
          <p:cNvSpPr txBox="1"/>
          <p:nvPr/>
        </p:nvSpPr>
        <p:spPr>
          <a:xfrm>
            <a:off x="533400" y="2952750"/>
            <a:ext cx="4724400" cy="1200329"/>
          </a:xfrm>
          <a:prstGeom prst="rect">
            <a:avLst/>
          </a:prstGeom>
          <a:noFill/>
        </p:spPr>
        <p:txBody>
          <a:bodyPr wrap="square">
            <a:spAutoFit/>
          </a:bodyPr>
          <a:lstStyle/>
          <a:p>
            <a:r>
              <a:rPr lang="en-US" sz="1800" u="sng" dirty="0"/>
              <a:t>HOW DO I WRITE LEARNING OUTCOMES?</a:t>
            </a:r>
          </a:p>
          <a:p>
            <a:r>
              <a:rPr lang="en-US" sz="1800" u="sng" dirty="0"/>
              <a:t> </a:t>
            </a:r>
          </a:p>
          <a:p>
            <a:r>
              <a:rPr lang="en-US" sz="1800" dirty="0"/>
              <a:t>Students (who __________) will be able to __________. </a:t>
            </a:r>
          </a:p>
        </p:txBody>
      </p:sp>
      <p:sp>
        <p:nvSpPr>
          <p:cNvPr id="11" name="TextBox 10">
            <a:extLst>
              <a:ext uri="{FF2B5EF4-FFF2-40B4-BE49-F238E27FC236}">
                <a16:creationId xmlns:a16="http://schemas.microsoft.com/office/drawing/2014/main" id="{A73EE57D-E74F-4276-BF7C-46CA140D56A6}"/>
              </a:ext>
            </a:extLst>
          </p:cNvPr>
          <p:cNvSpPr txBox="1"/>
          <p:nvPr/>
        </p:nvSpPr>
        <p:spPr>
          <a:xfrm>
            <a:off x="1447800" y="4225405"/>
            <a:ext cx="4633472" cy="400110"/>
          </a:xfrm>
          <a:prstGeom prst="rect">
            <a:avLst/>
          </a:prstGeom>
          <a:noFill/>
        </p:spPr>
        <p:txBody>
          <a:bodyPr wrap="square">
            <a:spAutoFit/>
          </a:bodyPr>
          <a:lstStyle/>
          <a:p>
            <a:r>
              <a:rPr lang="en-US" sz="1000" b="0" i="0" dirty="0" err="1">
                <a:solidFill>
                  <a:srgbClr val="222222"/>
                </a:solidFill>
                <a:effectLst/>
                <a:latin typeface="Arial" panose="020B0604020202020204" pitchFamily="34" charset="0"/>
              </a:rPr>
              <a:t>Suskie</a:t>
            </a:r>
            <a:r>
              <a:rPr lang="en-US" sz="1000" b="0" i="0" dirty="0">
                <a:solidFill>
                  <a:srgbClr val="222222"/>
                </a:solidFill>
                <a:effectLst/>
                <a:latin typeface="Arial" panose="020B0604020202020204" pitchFamily="34" charset="0"/>
              </a:rPr>
              <a:t>, L. (2018). </a:t>
            </a:r>
            <a:r>
              <a:rPr lang="en-US" sz="1000" b="0" i="1" dirty="0">
                <a:solidFill>
                  <a:srgbClr val="222222"/>
                </a:solidFill>
                <a:effectLst/>
                <a:latin typeface="Arial" panose="020B0604020202020204" pitchFamily="34" charset="0"/>
              </a:rPr>
              <a:t>Assessing student learning: A common sense guide</a:t>
            </a:r>
            <a:r>
              <a:rPr lang="en-US" sz="1000" b="0" i="0" dirty="0">
                <a:solidFill>
                  <a:srgbClr val="222222"/>
                </a:solidFill>
                <a:effectLst/>
                <a:latin typeface="Arial" panose="020B0604020202020204" pitchFamily="34" charset="0"/>
              </a:rPr>
              <a:t>. John Wiley &amp; Sons.</a:t>
            </a:r>
            <a:endParaRPr lang="en-US" sz="1000" dirty="0"/>
          </a:p>
        </p:txBody>
      </p:sp>
    </p:spTree>
    <p:extLst>
      <p:ext uri="{BB962C8B-B14F-4D97-AF65-F5344CB8AC3E}">
        <p14:creationId xmlns:p14="http://schemas.microsoft.com/office/powerpoint/2010/main" val="4072862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3776094" y="1123950"/>
            <a:ext cx="4377306"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15" name="TextBox 14"/>
          <p:cNvSpPr txBox="1"/>
          <p:nvPr/>
        </p:nvSpPr>
        <p:spPr>
          <a:xfrm>
            <a:off x="3694814" y="1383090"/>
            <a:ext cx="4763386" cy="3200876"/>
          </a:xfrm>
          <a:prstGeom prst="rect">
            <a:avLst/>
          </a:prstGeom>
          <a:noFill/>
        </p:spPr>
        <p:txBody>
          <a:bodyPr wrap="square" rtlCol="0">
            <a:spAutoFit/>
          </a:bodyPr>
          <a:lstStyle/>
          <a:p>
            <a:pPr>
              <a:lnSpc>
                <a:spcPct val="150000"/>
              </a:lnSpc>
              <a:spcBef>
                <a:spcPts val="0"/>
              </a:spcBef>
            </a:pPr>
            <a:r>
              <a:rPr lang="en-US" sz="1600" dirty="0"/>
              <a:t>Criteria help us know when a learning outcome has been met by describing what meeting that outcome entails or looks like.</a:t>
            </a:r>
          </a:p>
          <a:p>
            <a:pPr>
              <a:lnSpc>
                <a:spcPct val="150000"/>
              </a:lnSpc>
              <a:spcBef>
                <a:spcPts val="0"/>
              </a:spcBef>
            </a:pPr>
            <a:endParaRPr lang="en-US" sz="1600" dirty="0">
              <a:solidFill>
                <a:srgbClr val="7A6E67"/>
              </a:solidFill>
              <a:latin typeface="ITC Berkeley Oldstyle Medium" charset="0"/>
              <a:ea typeface="ITC Berkeley Oldstyle Medium" charset="0"/>
              <a:cs typeface="ITC Berkeley Oldstyle Medium" charset="0"/>
            </a:endParaRP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Student shared at least one academic strength during the conversation with the coach</a:t>
            </a: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Student shared at least one academic area for growth with the coach</a:t>
            </a: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Student created a SMART Goal focused on improving within an indicated area of growth</a:t>
            </a:r>
          </a:p>
        </p:txBody>
      </p:sp>
      <p:sp>
        <p:nvSpPr>
          <p:cNvPr id="2" name="Rectangle 1"/>
          <p:cNvSpPr/>
          <p:nvPr/>
        </p:nvSpPr>
        <p:spPr bwMode="auto">
          <a:xfrm>
            <a:off x="0" y="0"/>
            <a:ext cx="3090672" cy="463600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endParaRPr lang="en-US" dirty="0"/>
          </a:p>
          <a:p>
            <a:pPr algn="ctr"/>
            <a:endParaRPr lang="en-US" dirty="0"/>
          </a:p>
          <a:p>
            <a:pPr algn="ctr"/>
            <a:endParaRPr lang="en-US" dirty="0"/>
          </a:p>
          <a:p>
            <a:pPr algn="ctr"/>
            <a:r>
              <a:rPr lang="en-US" dirty="0">
                <a:solidFill>
                  <a:schemeClr val="bg1"/>
                </a:solidFill>
              </a:rPr>
              <a:t>Students who attend a meeting with an academic coach will be able to articulate their academic strengths and areas for growth.</a:t>
            </a:r>
          </a:p>
        </p:txBody>
      </p:sp>
      <p:sp>
        <p:nvSpPr>
          <p:cNvPr id="5" name="TextBox 4"/>
          <p:cNvSpPr txBox="1"/>
          <p:nvPr/>
        </p:nvSpPr>
        <p:spPr>
          <a:xfrm>
            <a:off x="3695192" y="664756"/>
            <a:ext cx="5448808" cy="400110"/>
          </a:xfrm>
          <a:prstGeom prst="rect">
            <a:avLst/>
          </a:prstGeom>
          <a:noFill/>
        </p:spPr>
        <p:txBody>
          <a:bodyPr wrap="square" rtlCol="0">
            <a:spAutoFit/>
          </a:bodyPr>
          <a:lstStyle/>
          <a:p>
            <a:r>
              <a:rPr lang="en-US" sz="2000" b="1" dirty="0">
                <a:solidFill>
                  <a:srgbClr val="C8102E"/>
                </a:solidFill>
                <a:latin typeface="Univers 75 Black" charset="0"/>
                <a:ea typeface="Univers 75 Black" charset="0"/>
                <a:cs typeface="Univers 75 Black" charset="0"/>
              </a:rPr>
              <a:t>Create Criteria</a:t>
            </a:r>
            <a:endParaRPr lang="en-US" sz="2000" dirty="0">
              <a:solidFill>
                <a:srgbClr val="C8102E"/>
              </a:solidFill>
            </a:endParaRPr>
          </a:p>
        </p:txBody>
      </p:sp>
    </p:spTree>
    <p:extLst>
      <p:ext uri="{BB962C8B-B14F-4D97-AF65-F5344CB8AC3E}">
        <p14:creationId xmlns:p14="http://schemas.microsoft.com/office/powerpoint/2010/main" val="33449768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190A27C5-FAE7-4CFD-AA62-B3A5CADEFB70}"/>
              </a:ext>
            </a:extLst>
          </p:cNvPr>
          <p:cNvGrpSpPr/>
          <p:nvPr/>
        </p:nvGrpSpPr>
        <p:grpSpPr>
          <a:xfrm>
            <a:off x="609600" y="209550"/>
            <a:ext cx="8153400" cy="3046988"/>
            <a:chOff x="533400" y="1352550"/>
            <a:chExt cx="8153400" cy="3046988"/>
          </a:xfrm>
        </p:grpSpPr>
        <p:sp>
          <p:nvSpPr>
            <p:cNvPr id="5" name="TextBox 4">
              <a:extLst>
                <a:ext uri="{FF2B5EF4-FFF2-40B4-BE49-F238E27FC236}">
                  <a16:creationId xmlns:a16="http://schemas.microsoft.com/office/drawing/2014/main" id="{45DB279E-2DF7-4297-B03A-E19A69A016CB}"/>
                </a:ext>
              </a:extLst>
            </p:cNvPr>
            <p:cNvSpPr txBox="1"/>
            <p:nvPr/>
          </p:nvSpPr>
          <p:spPr>
            <a:xfrm>
              <a:off x="533400" y="1352550"/>
              <a:ext cx="8153400" cy="3046988"/>
            </a:xfrm>
            <a:prstGeom prst="rect">
              <a:avLst/>
            </a:prstGeom>
            <a:noFill/>
          </p:spPr>
          <p:txBody>
            <a:bodyPr wrap="square">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US" sz="2400" b="1" dirty="0"/>
                <a:t>Service/Program: </a:t>
              </a:r>
              <a:r>
                <a:rPr lang="en-US" sz="2400" dirty="0"/>
                <a:t>Academic </a:t>
              </a:r>
              <a:r>
                <a:rPr lang="en-US" dirty="0"/>
                <a:t>Coaching Meetings</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lang="en-US" b="1" dirty="0"/>
                <a:t>Domain: </a:t>
              </a:r>
              <a:r>
                <a:rPr lang="en-US" dirty="0"/>
                <a:t>Intrapersonal Development</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lang="en-US" b="1" dirty="0"/>
                <a:t>Dimension: </a:t>
              </a:r>
              <a:r>
                <a:rPr lang="en-US" dirty="0"/>
                <a:t>Self-Awareness &amp; Understanding</a:t>
              </a:r>
            </a:p>
            <a:p>
              <a:pPr marL="0" marR="0" indent="0" algn="ctr" defTabSz="914400" rtl="0" eaLnBrk="0" fontAlgn="base" latinLnBrk="0" hangingPunct="0">
                <a:lnSpc>
                  <a:spcPct val="100000"/>
                </a:lnSpc>
                <a:spcBef>
                  <a:spcPct val="0"/>
                </a:spcBef>
                <a:spcAft>
                  <a:spcPct val="0"/>
                </a:spcAft>
                <a:buClrTx/>
                <a:buSzTx/>
                <a:buFontTx/>
                <a:buNone/>
                <a:tabLst/>
              </a:pPr>
              <a:endParaRPr lang="en-US" dirty="0"/>
            </a:p>
            <a:p>
              <a:pPr marL="0" marR="0" indent="0" algn="ctr" defTabSz="914400" rtl="0" eaLnBrk="0" fontAlgn="base" latinLnBrk="0" hangingPunct="0">
                <a:lnSpc>
                  <a:spcPct val="100000"/>
                </a:lnSpc>
                <a:spcBef>
                  <a:spcPct val="0"/>
                </a:spcBef>
                <a:spcAft>
                  <a:spcPct val="0"/>
                </a:spcAft>
                <a:buClrTx/>
                <a:buSzTx/>
                <a:buFontTx/>
                <a:buNone/>
                <a:tabLst/>
              </a:pPr>
              <a:r>
                <a:rPr lang="en-US" sz="2400" i="1" dirty="0"/>
                <a:t>Students who attend a meeting with an academic coach will be able to articulate their academic strengths and areas for growth</a:t>
              </a:r>
            </a:p>
          </p:txBody>
        </p:sp>
        <p:sp>
          <p:nvSpPr>
            <p:cNvPr id="6" name="Arrow: Right 5">
              <a:extLst>
                <a:ext uri="{FF2B5EF4-FFF2-40B4-BE49-F238E27FC236}">
                  <a16:creationId xmlns:a16="http://schemas.microsoft.com/office/drawing/2014/main" id="{67992C26-F230-406D-858D-41741B702454}"/>
                </a:ext>
              </a:extLst>
            </p:cNvPr>
            <p:cNvSpPr/>
            <p:nvPr/>
          </p:nvSpPr>
          <p:spPr bwMode="auto">
            <a:xfrm rot="5400000">
              <a:off x="4191000" y="1809750"/>
              <a:ext cx="457200" cy="304800"/>
            </a:xfrm>
            <a:prstGeom prst="rightArrow">
              <a:avLst>
                <a:gd name="adj1" fmla="val 50000"/>
                <a:gd name="adj2" fmla="val 58823"/>
              </a:avLst>
            </a:prstGeom>
            <a:solidFill>
              <a:srgbClr val="C8102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
          <p:nvSpPr>
            <p:cNvPr id="7" name="Arrow: Right 6">
              <a:extLst>
                <a:ext uri="{FF2B5EF4-FFF2-40B4-BE49-F238E27FC236}">
                  <a16:creationId xmlns:a16="http://schemas.microsoft.com/office/drawing/2014/main" id="{455AA288-2BF9-47EC-9553-36019B012E3B}"/>
                </a:ext>
              </a:extLst>
            </p:cNvPr>
            <p:cNvSpPr/>
            <p:nvPr/>
          </p:nvSpPr>
          <p:spPr bwMode="auto">
            <a:xfrm rot="5400000">
              <a:off x="4191000" y="2571750"/>
              <a:ext cx="457200" cy="304800"/>
            </a:xfrm>
            <a:prstGeom prst="rightArrow">
              <a:avLst>
                <a:gd name="adj1" fmla="val 50000"/>
                <a:gd name="adj2" fmla="val 58823"/>
              </a:avLst>
            </a:prstGeom>
            <a:solidFill>
              <a:srgbClr val="C8102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pSp>
      <p:sp>
        <p:nvSpPr>
          <p:cNvPr id="9" name="Arrow: Right 8">
            <a:extLst>
              <a:ext uri="{FF2B5EF4-FFF2-40B4-BE49-F238E27FC236}">
                <a16:creationId xmlns:a16="http://schemas.microsoft.com/office/drawing/2014/main" id="{38132FFD-110B-4D5F-8352-5BB52145C49A}"/>
              </a:ext>
            </a:extLst>
          </p:cNvPr>
          <p:cNvSpPr/>
          <p:nvPr/>
        </p:nvSpPr>
        <p:spPr bwMode="auto">
          <a:xfrm rot="5400000">
            <a:off x="4267200" y="2158523"/>
            <a:ext cx="457200" cy="304800"/>
          </a:xfrm>
          <a:prstGeom prst="rightArrow">
            <a:avLst>
              <a:gd name="adj1" fmla="val 50000"/>
              <a:gd name="adj2" fmla="val 58823"/>
            </a:avLst>
          </a:prstGeom>
          <a:solidFill>
            <a:srgbClr val="C8102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graphicFrame>
        <p:nvGraphicFramePr>
          <p:cNvPr id="2" name="Diagram 1"/>
          <p:cNvGraphicFramePr/>
          <p:nvPr>
            <p:extLst>
              <p:ext uri="{D42A27DB-BD31-4B8C-83A1-F6EECF244321}">
                <p14:modId xmlns:p14="http://schemas.microsoft.com/office/powerpoint/2010/main" val="3125687835"/>
              </p:ext>
            </p:extLst>
          </p:nvPr>
        </p:nvGraphicFramePr>
        <p:xfrm>
          <a:off x="2667000" y="3028950"/>
          <a:ext cx="3657600" cy="1814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064072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047750"/>
            <a:ext cx="8458200" cy="1938992"/>
          </a:xfrm>
          <a:prstGeom prst="rect">
            <a:avLst/>
          </a:prstGeom>
        </p:spPr>
        <p:txBody>
          <a:bodyPr wrap="square">
            <a:spAutoFit/>
          </a:bodyPr>
          <a:lstStyle/>
          <a:p>
            <a:pPr algn="ctr"/>
            <a:r>
              <a:rPr lang="en-US" dirty="0"/>
              <a:t>“Student affairs staff members need to have more than programs, activities, and experiences they think would contribute to student learning. They need to have the empirical evidence to be confident that these programs, activities, and experiences actually do contribute to student learning.”</a:t>
            </a:r>
          </a:p>
        </p:txBody>
      </p:sp>
      <p:sp>
        <p:nvSpPr>
          <p:cNvPr id="3" name="Rectangle 2"/>
          <p:cNvSpPr/>
          <p:nvPr/>
        </p:nvSpPr>
        <p:spPr>
          <a:xfrm>
            <a:off x="4800600" y="4248150"/>
            <a:ext cx="4572000" cy="369332"/>
          </a:xfrm>
          <a:prstGeom prst="rect">
            <a:avLst/>
          </a:prstGeom>
        </p:spPr>
        <p:txBody>
          <a:bodyPr>
            <a:spAutoFit/>
          </a:bodyPr>
          <a:lstStyle/>
          <a:p>
            <a:r>
              <a:rPr lang="en-US" sz="900" dirty="0" err="1">
                <a:solidFill>
                  <a:srgbClr val="222222"/>
                </a:solidFill>
                <a:latin typeface="Arial" panose="020B0604020202020204" pitchFamily="34" charset="0"/>
              </a:rPr>
              <a:t>Schuh</a:t>
            </a:r>
            <a:r>
              <a:rPr lang="en-US" sz="900" dirty="0">
                <a:solidFill>
                  <a:srgbClr val="222222"/>
                </a:solidFill>
                <a:latin typeface="Arial" panose="020B0604020202020204" pitchFamily="34" charset="0"/>
              </a:rPr>
              <a:t>, J. H., &amp; Gansemer-Topf, A. M. (2010). The role of student affairs in student learning assessment. </a:t>
            </a:r>
            <a:r>
              <a:rPr lang="en-US" sz="900" i="1" dirty="0">
                <a:solidFill>
                  <a:srgbClr val="222222"/>
                </a:solidFill>
                <a:latin typeface="Arial" panose="020B0604020202020204" pitchFamily="34" charset="0"/>
              </a:rPr>
              <a:t>NILOA Occasional Paper</a:t>
            </a:r>
            <a:r>
              <a:rPr lang="en-US" sz="900" dirty="0">
                <a:solidFill>
                  <a:srgbClr val="222222"/>
                </a:solidFill>
                <a:latin typeface="Arial" panose="020B0604020202020204" pitchFamily="34" charset="0"/>
              </a:rPr>
              <a:t>, </a:t>
            </a:r>
            <a:r>
              <a:rPr lang="en-US" sz="900" i="1" dirty="0">
                <a:solidFill>
                  <a:srgbClr val="222222"/>
                </a:solidFill>
                <a:latin typeface="Arial" panose="020B0604020202020204" pitchFamily="34" charset="0"/>
              </a:rPr>
              <a:t>7</a:t>
            </a:r>
            <a:r>
              <a:rPr lang="en-US" sz="900" dirty="0">
                <a:solidFill>
                  <a:srgbClr val="222222"/>
                </a:solidFill>
                <a:latin typeface="Arial" panose="020B0604020202020204" pitchFamily="34" charset="0"/>
              </a:rPr>
              <a:t>, 1-14.</a:t>
            </a:r>
            <a:endParaRPr lang="en-US" sz="900" dirty="0"/>
          </a:p>
        </p:txBody>
      </p:sp>
    </p:spTree>
    <p:extLst>
      <p:ext uri="{BB962C8B-B14F-4D97-AF65-F5344CB8AC3E}">
        <p14:creationId xmlns:p14="http://schemas.microsoft.com/office/powerpoint/2010/main" val="2107717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
            <a:ext cx="9144000" cy="5143500"/>
          </a:xfrm>
          <a:prstGeom prst="rect">
            <a:avLst/>
          </a:prstGeom>
        </p:spPr>
      </p:pic>
      <p:sp>
        <p:nvSpPr>
          <p:cNvPr id="20" name="Rectangle 19"/>
          <p:cNvSpPr/>
          <p:nvPr/>
        </p:nvSpPr>
        <p:spPr bwMode="auto">
          <a:xfrm>
            <a:off x="0" y="1"/>
            <a:ext cx="9144000" cy="5143499"/>
          </a:xfrm>
          <a:prstGeom prst="rect">
            <a:avLst/>
          </a:prstGeom>
          <a:solidFill>
            <a:srgbClr val="C8102E">
              <a:alpha val="9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C8102E"/>
              </a:solidFill>
              <a:effectLst/>
              <a:latin typeface="Times" charset="0"/>
            </a:endParaRPr>
          </a:p>
        </p:txBody>
      </p:sp>
      <p:sp>
        <p:nvSpPr>
          <p:cNvPr id="7" name="TextBox 6"/>
          <p:cNvSpPr txBox="1"/>
          <p:nvPr/>
        </p:nvSpPr>
        <p:spPr>
          <a:xfrm>
            <a:off x="934453" y="2800112"/>
            <a:ext cx="7162800" cy="584775"/>
          </a:xfrm>
          <a:prstGeom prst="rect">
            <a:avLst/>
          </a:prstGeom>
          <a:noFill/>
        </p:spPr>
        <p:txBody>
          <a:bodyPr wrap="square" rtlCol="0">
            <a:spAutoFit/>
          </a:bodyPr>
          <a:lstStyle/>
          <a:p>
            <a:pPr fontAlgn="b"/>
            <a:r>
              <a:rPr lang="en-US" sz="1600" dirty="0">
                <a:solidFill>
                  <a:schemeClr val="bg1"/>
                </a:solidFill>
                <a:latin typeface="Univers 55 Roman" charset="0"/>
                <a:ea typeface="Univers 55 Roman" charset="0"/>
                <a:cs typeface="Univers 55 Roman" charset="0"/>
              </a:rPr>
              <a:t>INTEGRATING THE CCLDs INTO YOUR DEPARTMENT, PROGRAMS, &amp; SERVICES</a:t>
            </a:r>
          </a:p>
        </p:txBody>
      </p:sp>
      <p:cxnSp>
        <p:nvCxnSpPr>
          <p:cNvPr id="49" name="Straight Connector 48"/>
          <p:cNvCxnSpPr/>
          <p:nvPr/>
        </p:nvCxnSpPr>
        <p:spPr bwMode="auto">
          <a:xfrm>
            <a:off x="0" y="3511550"/>
            <a:ext cx="9144000" cy="0"/>
          </a:xfrm>
          <a:prstGeom prst="line">
            <a:avLst/>
          </a:prstGeom>
          <a:solidFill>
            <a:schemeClr val="accent1"/>
          </a:solidFill>
          <a:ln w="9525" cap="flat" cmpd="sng" algn="ctr">
            <a:solidFill>
              <a:srgbClr val="F1BE48">
                <a:alpha val="80000"/>
              </a:srgbClr>
            </a:solidFill>
            <a:prstDash val="solid"/>
            <a:round/>
            <a:headEnd type="none" w="med" len="med"/>
            <a:tailEnd type="none" w="med" len="med"/>
          </a:ln>
          <a:effectLst/>
        </p:spPr>
      </p:cxnSp>
      <p:sp>
        <p:nvSpPr>
          <p:cNvPr id="11" name="TextBox 10"/>
          <p:cNvSpPr txBox="1"/>
          <p:nvPr/>
        </p:nvSpPr>
        <p:spPr>
          <a:xfrm>
            <a:off x="914400" y="1453575"/>
            <a:ext cx="7162800" cy="1323439"/>
          </a:xfrm>
          <a:prstGeom prst="rect">
            <a:avLst/>
          </a:prstGeom>
          <a:noFill/>
        </p:spPr>
        <p:txBody>
          <a:bodyPr wrap="square" rtlCol="0" anchor="b" anchorCtr="0">
            <a:spAutoFit/>
          </a:bodyPr>
          <a:lstStyle/>
          <a:p>
            <a:r>
              <a:rPr lang="en-US" sz="4000" dirty="0">
                <a:solidFill>
                  <a:schemeClr val="bg1"/>
                </a:solidFill>
                <a:latin typeface="Univers 57 Condensed" charset="0"/>
                <a:ea typeface="Univers 57 Condensed" charset="0"/>
                <a:cs typeface="Univers 57 Condensed" charset="0"/>
              </a:rPr>
              <a:t>Co-Curricular Learning Domains</a:t>
            </a:r>
          </a:p>
        </p:txBody>
      </p:sp>
      <p:pic>
        <p:nvPicPr>
          <p:cNvPr id="13" name="Picture 12" descr="ISU LEFT white.eps"/>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477000" y="4788715"/>
            <a:ext cx="2396490" cy="197359"/>
          </a:xfrm>
          <a:prstGeom prst="rect">
            <a:avLst/>
          </a:prstGeom>
          <a:noFill/>
          <a:ln w="9525">
            <a:noFill/>
            <a:miter lim="800000"/>
            <a:headEnd/>
            <a:tailEnd/>
          </a:ln>
        </p:spPr>
      </p:pic>
    </p:spTree>
    <p:extLst>
      <p:ext uri="{BB962C8B-B14F-4D97-AF65-F5344CB8AC3E}">
        <p14:creationId xmlns:p14="http://schemas.microsoft.com/office/powerpoint/2010/main" val="6938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p:tgtEl>
                                          <p:spTgt spid="11"/>
                                        </p:tgtEl>
                                        <p:attrNameLst>
                                          <p:attrName>ppt_y</p:attrName>
                                        </p:attrNameLst>
                                      </p:cBhvr>
                                      <p:tavLst>
                                        <p:tav tm="0">
                                          <p:val>
                                            <p:strVal val="#ppt_y+#ppt_h*1.125000"/>
                                          </p:val>
                                        </p:tav>
                                        <p:tav tm="100000">
                                          <p:val>
                                            <p:strVal val="#ppt_y"/>
                                          </p:val>
                                        </p:tav>
                                      </p:tavLst>
                                    </p:anim>
                                    <p:animEffect transition="in" filter="wipe(up)">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671A492-E8A2-4280-B2A0-297758B26B9F}"/>
              </a:ext>
            </a:extLst>
          </p:cNvPr>
          <p:cNvGraphicFramePr/>
          <p:nvPr>
            <p:extLst>
              <p:ext uri="{D42A27DB-BD31-4B8C-83A1-F6EECF244321}">
                <p14:modId xmlns:p14="http://schemas.microsoft.com/office/powerpoint/2010/main" val="1581831747"/>
              </p:ext>
            </p:extLst>
          </p:nvPr>
        </p:nvGraphicFramePr>
        <p:xfrm>
          <a:off x="1600200" y="361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09150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671A492-E8A2-4280-B2A0-297758B26B9F}"/>
              </a:ext>
            </a:extLst>
          </p:cNvPr>
          <p:cNvGraphicFramePr/>
          <p:nvPr>
            <p:extLst>
              <p:ext uri="{D42A27DB-BD31-4B8C-83A1-F6EECF244321}">
                <p14:modId xmlns:p14="http://schemas.microsoft.com/office/powerpoint/2010/main" val="3124267725"/>
              </p:ext>
            </p:extLst>
          </p:nvPr>
        </p:nvGraphicFramePr>
        <p:xfrm>
          <a:off x="1600200" y="36195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05717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524CB49-E7E7-434E-85C9-1E2E9308D5DE}"/>
              </a:ext>
            </a:extLst>
          </p:cNvPr>
          <p:cNvPicPr>
            <a:picLocks noChangeAspect="1"/>
          </p:cNvPicPr>
          <p:nvPr/>
        </p:nvPicPr>
        <p:blipFill>
          <a:blip r:embed="rId2"/>
          <a:stretch>
            <a:fillRect/>
          </a:stretch>
        </p:blipFill>
        <p:spPr>
          <a:xfrm>
            <a:off x="3886200" y="133350"/>
            <a:ext cx="4909457" cy="4426944"/>
          </a:xfrm>
          <a:prstGeom prst="rect">
            <a:avLst/>
          </a:prstGeom>
        </p:spPr>
      </p:pic>
      <p:sp>
        <p:nvSpPr>
          <p:cNvPr id="3" name="Arrow: Right 2">
            <a:extLst>
              <a:ext uri="{FF2B5EF4-FFF2-40B4-BE49-F238E27FC236}">
                <a16:creationId xmlns:a16="http://schemas.microsoft.com/office/drawing/2014/main" id="{A23BC5BF-7956-4B13-8409-E0CAA9493F5E}"/>
              </a:ext>
            </a:extLst>
          </p:cNvPr>
          <p:cNvSpPr/>
          <p:nvPr/>
        </p:nvSpPr>
        <p:spPr bwMode="auto">
          <a:xfrm>
            <a:off x="2438400" y="3478154"/>
            <a:ext cx="1066800" cy="457200"/>
          </a:xfrm>
          <a:prstGeom prst="rightArrow">
            <a:avLst/>
          </a:prstGeom>
          <a:solidFill>
            <a:srgbClr val="C8102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rgbClr val="CE1126"/>
              </a:solidFill>
              <a:effectLst/>
              <a:latin typeface="Times" charset="0"/>
            </a:endParaRPr>
          </a:p>
        </p:txBody>
      </p:sp>
      <p:sp>
        <p:nvSpPr>
          <p:cNvPr id="4" name="Rectangle 3">
            <a:extLst>
              <a:ext uri="{FF2B5EF4-FFF2-40B4-BE49-F238E27FC236}">
                <a16:creationId xmlns:a16="http://schemas.microsoft.com/office/drawing/2014/main" id="{25B74101-2C30-4055-8813-EABABCBB3660}"/>
              </a:ext>
            </a:extLst>
          </p:cNvPr>
          <p:cNvSpPr/>
          <p:nvPr/>
        </p:nvSpPr>
        <p:spPr>
          <a:xfrm>
            <a:off x="-685800" y="2752395"/>
            <a:ext cx="5257800" cy="738664"/>
          </a:xfrm>
          <a:prstGeom prst="rect">
            <a:avLst/>
          </a:prstGeom>
          <a:noFill/>
        </p:spPr>
        <p:txBody>
          <a:bodyPr wrap="square" lIns="91440" tIns="45720" rIns="91440" bIns="45720">
            <a:spAutoFit/>
          </a:bodyPr>
          <a:lstStyle/>
          <a:p>
            <a:pPr algn="ctr"/>
            <a:r>
              <a:rPr lang="en-US" sz="1400" b="1" dirty="0">
                <a:ln w="12700">
                  <a:solidFill>
                    <a:srgbClr val="C8102E"/>
                  </a:solidFill>
                  <a:prstDash val="solid"/>
                </a:ln>
                <a:solidFill>
                  <a:srgbClr val="C8102E"/>
                </a:solidFill>
              </a:rPr>
              <a:t>Publish your learning outcomes publicly.  </a:t>
            </a:r>
          </a:p>
          <a:p>
            <a:pPr algn="ctr"/>
            <a:r>
              <a:rPr lang="en-US" sz="1400" b="1" dirty="0">
                <a:ln w="12700">
                  <a:solidFill>
                    <a:srgbClr val="C8102E"/>
                  </a:solidFill>
                  <a:prstDash val="solid"/>
                </a:ln>
                <a:solidFill>
                  <a:srgbClr val="C8102E"/>
                </a:solidFill>
              </a:rPr>
              <a:t>Help students and stakeholders know what they</a:t>
            </a:r>
          </a:p>
          <a:p>
            <a:pPr algn="ctr"/>
            <a:r>
              <a:rPr lang="en-US" sz="1400" b="1" dirty="0">
                <a:ln w="12700">
                  <a:solidFill>
                    <a:srgbClr val="C8102E"/>
                  </a:solidFill>
                  <a:prstDash val="solid"/>
                </a:ln>
                <a:solidFill>
                  <a:srgbClr val="C8102E"/>
                </a:solidFill>
              </a:rPr>
              <a:t> will learn when they interact with you.</a:t>
            </a:r>
            <a:endParaRPr lang="en-US" sz="1400" b="1" cap="none" spc="0" dirty="0">
              <a:ln w="12700">
                <a:solidFill>
                  <a:srgbClr val="C8102E"/>
                </a:solidFill>
                <a:prstDash val="solid"/>
              </a:ln>
              <a:solidFill>
                <a:srgbClr val="C8102E"/>
              </a:solidFill>
              <a:effectLst/>
            </a:endParaRPr>
          </a:p>
        </p:txBody>
      </p:sp>
    </p:spTree>
    <p:extLst>
      <p:ext uri="{BB962C8B-B14F-4D97-AF65-F5344CB8AC3E}">
        <p14:creationId xmlns:p14="http://schemas.microsoft.com/office/powerpoint/2010/main" val="155975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679F22-B635-4DB6-ACCB-F9E362539D51}"/>
              </a:ext>
            </a:extLst>
          </p:cNvPr>
          <p:cNvPicPr>
            <a:picLocks noChangeAspect="1"/>
          </p:cNvPicPr>
          <p:nvPr/>
        </p:nvPicPr>
        <p:blipFill>
          <a:blip r:embed="rId3"/>
          <a:stretch>
            <a:fillRect/>
          </a:stretch>
        </p:blipFill>
        <p:spPr>
          <a:xfrm>
            <a:off x="3657600" y="209550"/>
            <a:ext cx="4495800" cy="4085995"/>
          </a:xfrm>
          <a:prstGeom prst="rect">
            <a:avLst/>
          </a:prstGeom>
          <a:ln>
            <a:noFill/>
          </a:ln>
          <a:effectLst>
            <a:outerShdw blurRad="190500" algn="tl" rotWithShape="0">
              <a:srgbClr val="000000">
                <a:alpha val="70000"/>
              </a:srgbClr>
            </a:outerShdw>
          </a:effectLst>
        </p:spPr>
      </p:pic>
      <p:sp>
        <p:nvSpPr>
          <p:cNvPr id="3" name="Rectangle 2">
            <a:extLst>
              <a:ext uri="{FF2B5EF4-FFF2-40B4-BE49-F238E27FC236}">
                <a16:creationId xmlns:a16="http://schemas.microsoft.com/office/drawing/2014/main" id="{668AD02C-902D-4223-891E-829A3785CADC}"/>
              </a:ext>
            </a:extLst>
          </p:cNvPr>
          <p:cNvSpPr/>
          <p:nvPr/>
        </p:nvSpPr>
        <p:spPr>
          <a:xfrm>
            <a:off x="0" y="971550"/>
            <a:ext cx="3505200" cy="954107"/>
          </a:xfrm>
          <a:prstGeom prst="rect">
            <a:avLst/>
          </a:prstGeom>
          <a:noFill/>
        </p:spPr>
        <p:txBody>
          <a:bodyPr wrap="square" lIns="91440" tIns="45720" rIns="91440" bIns="45720">
            <a:spAutoFit/>
          </a:bodyPr>
          <a:lstStyle/>
          <a:p>
            <a:pPr algn="ctr"/>
            <a:r>
              <a:rPr lang="en-US" sz="1400" cap="none" spc="0" dirty="0">
                <a:ln w="12700">
                  <a:solidFill>
                    <a:srgbClr val="C8102E"/>
                  </a:solidFill>
                  <a:prstDash val="solid"/>
                </a:ln>
                <a:solidFill>
                  <a:srgbClr val="C8102E"/>
                </a:solidFill>
                <a:effectLst/>
              </a:rPr>
              <a:t>Align </a:t>
            </a:r>
            <a:r>
              <a:rPr lang="en-US" sz="1400" dirty="0">
                <a:ln w="12700">
                  <a:solidFill>
                    <a:srgbClr val="C8102E"/>
                  </a:solidFill>
                  <a:prstDash val="solid"/>
                </a:ln>
                <a:solidFill>
                  <a:srgbClr val="C8102E"/>
                </a:solidFill>
              </a:rPr>
              <a:t>assessment with your outcomes. Choose methods and tools that will help you point to progress in or accomplishment of your stated learning outcomes.</a:t>
            </a:r>
            <a:endParaRPr lang="en-US" sz="1400" cap="none" spc="0" dirty="0">
              <a:ln w="12700">
                <a:solidFill>
                  <a:srgbClr val="C8102E"/>
                </a:solidFill>
                <a:prstDash val="solid"/>
              </a:ln>
              <a:solidFill>
                <a:srgbClr val="C8102E"/>
              </a:solidFill>
              <a:effectLst/>
            </a:endParaRPr>
          </a:p>
        </p:txBody>
      </p:sp>
      <p:sp>
        <p:nvSpPr>
          <p:cNvPr id="2" name="TextBox 1">
            <a:extLst>
              <a:ext uri="{FF2B5EF4-FFF2-40B4-BE49-F238E27FC236}">
                <a16:creationId xmlns:a16="http://schemas.microsoft.com/office/drawing/2014/main" id="{9DF1DA24-8915-460C-B574-C6C19A34D79B}"/>
              </a:ext>
            </a:extLst>
          </p:cNvPr>
          <p:cNvSpPr txBox="1"/>
          <p:nvPr/>
        </p:nvSpPr>
        <p:spPr>
          <a:xfrm>
            <a:off x="6248400" y="361950"/>
            <a:ext cx="1143000" cy="105005"/>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42613134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4520" y="1383090"/>
            <a:ext cx="7701280" cy="1769715"/>
          </a:xfrm>
          <a:prstGeom prst="rect">
            <a:avLst/>
          </a:prstGeom>
          <a:noFill/>
        </p:spPr>
        <p:txBody>
          <a:bodyPr wrap="square" rtlCol="0">
            <a:spAutoFit/>
          </a:bodyPr>
          <a:lstStyle/>
          <a:p>
            <a:pPr marL="342900" indent="-342900">
              <a:spcBef>
                <a:spcPts val="0"/>
              </a:spcBef>
              <a:buAutoNum type="arabicPeriod"/>
            </a:pPr>
            <a:r>
              <a:rPr lang="en-US" sz="1600" dirty="0">
                <a:solidFill>
                  <a:srgbClr val="7A6E67"/>
                </a:solidFill>
                <a:latin typeface="ITC Berkeley Oldstyle Medium" charset="0"/>
                <a:ea typeface="ITC Berkeley Oldstyle Medium" charset="0"/>
                <a:cs typeface="ITC Berkeley Oldstyle Medium" charset="0"/>
              </a:rPr>
              <a:t>Circle one assessment method or tool you will commit to using to measure each student learning outcome</a:t>
            </a:r>
          </a:p>
          <a:p>
            <a:pPr marL="342900" indent="-342900">
              <a:lnSpc>
                <a:spcPct val="150000"/>
              </a:lnSpc>
              <a:spcBef>
                <a:spcPts val="0"/>
              </a:spcBef>
              <a:buAutoNum type="arabicPeriod"/>
            </a:pPr>
            <a:r>
              <a:rPr lang="en-US" sz="1600" dirty="0">
                <a:solidFill>
                  <a:srgbClr val="7A6E67"/>
                </a:solidFill>
                <a:latin typeface="ITC Berkeley Oldstyle Medium" charset="0"/>
                <a:ea typeface="ITC Berkeley Oldstyle Medium" charset="0"/>
                <a:cs typeface="ITC Berkeley Oldstyle Medium" charset="0"/>
              </a:rPr>
              <a:t>With your group discuss:</a:t>
            </a:r>
          </a:p>
          <a:p>
            <a:pPr marL="742950" lvl="1"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data, findings, and results can you envision collecting for this learning outcome using the selected method/tool?</a:t>
            </a:r>
          </a:p>
          <a:p>
            <a:pPr marL="742950" lvl="1"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ideas do you have for using and sharing the data?</a:t>
            </a:r>
          </a:p>
        </p:txBody>
      </p:sp>
      <p:sp>
        <p:nvSpPr>
          <p:cNvPr id="11" name="TextBox 10"/>
          <p:cNvSpPr txBox="1"/>
          <p:nvPr/>
        </p:nvSpPr>
        <p:spPr>
          <a:xfrm>
            <a:off x="604520" y="388169"/>
            <a:ext cx="5105400" cy="769441"/>
          </a:xfrm>
          <a:prstGeom prst="rect">
            <a:avLst/>
          </a:prstGeom>
          <a:noFill/>
        </p:spPr>
        <p:txBody>
          <a:bodyPr wrap="square" rtlCol="0">
            <a:spAutoFit/>
          </a:bodyPr>
          <a:lstStyle/>
          <a:p>
            <a:r>
              <a:rPr lang="en-US" sz="2200" b="1" dirty="0">
                <a:solidFill>
                  <a:srgbClr val="C8102E"/>
                </a:solidFill>
                <a:latin typeface="Univers 75 Black" charset="0"/>
              </a:rPr>
              <a:t>Commit to a method/tool and envision the results</a:t>
            </a:r>
            <a:endParaRPr lang="en-US" sz="2200" dirty="0">
              <a:solidFill>
                <a:srgbClr val="C8102E"/>
              </a:solidFill>
            </a:endParaRPr>
          </a:p>
        </p:txBody>
      </p:sp>
      <p:cxnSp>
        <p:nvCxnSpPr>
          <p:cNvPr id="12" name="Straight Connector 11"/>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21274418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bwMode="auto">
          <a:xfrm>
            <a:off x="685800" y="1123950"/>
            <a:ext cx="76200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0" name="TextBox 19"/>
          <p:cNvSpPr txBox="1"/>
          <p:nvPr/>
        </p:nvSpPr>
        <p:spPr>
          <a:xfrm>
            <a:off x="604520" y="583109"/>
            <a:ext cx="5186680" cy="430887"/>
          </a:xfrm>
          <a:prstGeom prst="rect">
            <a:avLst/>
          </a:prstGeom>
          <a:noFill/>
        </p:spPr>
        <p:txBody>
          <a:bodyPr wrap="square" rtlCol="0">
            <a:spAutoFit/>
          </a:bodyPr>
          <a:lstStyle/>
          <a:p>
            <a:r>
              <a:rPr lang="en-US" sz="2200" b="1" dirty="0">
                <a:solidFill>
                  <a:srgbClr val="C8102E"/>
                </a:solidFill>
                <a:latin typeface="Univers 75 Black" charset="0"/>
                <a:ea typeface="Univers 75 Black" charset="0"/>
                <a:cs typeface="Univers 75 Black" charset="0"/>
              </a:rPr>
              <a:t>Goals to work towards</a:t>
            </a:r>
            <a:endParaRPr lang="en-US" sz="2200" dirty="0">
              <a:solidFill>
                <a:srgbClr val="C8102E"/>
              </a:solidFill>
            </a:endParaRPr>
          </a:p>
        </p:txBody>
      </p:sp>
      <p:sp>
        <p:nvSpPr>
          <p:cNvPr id="21" name="TextBox 20"/>
          <p:cNvSpPr txBox="1"/>
          <p:nvPr/>
        </p:nvSpPr>
        <p:spPr>
          <a:xfrm>
            <a:off x="604520" y="1383090"/>
            <a:ext cx="7701280" cy="2446824"/>
          </a:xfrm>
          <a:prstGeom prst="rect">
            <a:avLst/>
          </a:prstGeom>
          <a:noFill/>
        </p:spPr>
        <p:txBody>
          <a:bodyPr wrap="square" rtlCol="0">
            <a:spAutoFit/>
          </a:bodyPr>
          <a:lstStyle/>
          <a:p>
            <a:pPr>
              <a:spcBef>
                <a:spcPts val="600"/>
              </a:spcBef>
            </a:pPr>
            <a:r>
              <a:rPr lang="en-US" sz="1600" b="1" dirty="0">
                <a:latin typeface="ITC Berkeley Oldstyle Medium" charset="0"/>
                <a:ea typeface="ITC Berkeley Oldstyle Medium" charset="0"/>
                <a:cs typeface="ITC Berkeley Oldstyle Medium" charset="0"/>
              </a:rPr>
              <a:t>By Fall 2022</a:t>
            </a:r>
          </a:p>
          <a:p>
            <a:pPr marL="285750" indent="-285750">
              <a:spcBef>
                <a:spcPts val="600"/>
              </a:spcBef>
              <a:buBlip>
                <a:blip r:embed="rId3"/>
              </a:buBlip>
            </a:pPr>
            <a:r>
              <a:rPr lang="en-US" sz="1600" dirty="0">
                <a:solidFill>
                  <a:srgbClr val="7A6E67"/>
                </a:solidFill>
                <a:latin typeface="ITC Berkeley Oldstyle Medium" charset="0"/>
                <a:ea typeface="ITC Berkeley Oldstyle Medium" charset="0"/>
                <a:cs typeface="ITC Berkeley Oldstyle Medium" charset="0"/>
              </a:rPr>
              <a:t>Identify at least one learning outcome that integrates the CCLD framework for each of your department’s programs and services</a:t>
            </a:r>
          </a:p>
          <a:p>
            <a:pPr marL="285750" indent="-285750">
              <a:spcBef>
                <a:spcPts val="600"/>
              </a:spcBef>
              <a:buBlip>
                <a:blip r:embed="rId3"/>
              </a:buBlip>
            </a:pPr>
            <a:r>
              <a:rPr lang="en-US" sz="1600" dirty="0">
                <a:solidFill>
                  <a:srgbClr val="7A6E67"/>
                </a:solidFill>
                <a:latin typeface="ITC Berkeley Oldstyle Medium" charset="0"/>
                <a:ea typeface="ITC Berkeley Oldstyle Medium" charset="0"/>
                <a:cs typeface="ITC Berkeley Oldstyle Medium" charset="0"/>
              </a:rPr>
              <a:t>Determine at least one specific assessment method or tool that will measure accomplishment of, or progress in each outcome</a:t>
            </a:r>
          </a:p>
          <a:p>
            <a:pPr marL="285750" indent="-285750">
              <a:spcBef>
                <a:spcPts val="600"/>
              </a:spcBef>
              <a:buBlip>
                <a:blip r:embed="rId3"/>
              </a:buBlip>
            </a:pPr>
            <a:r>
              <a:rPr lang="en-US" sz="1600" dirty="0">
                <a:solidFill>
                  <a:srgbClr val="7A6E67"/>
                </a:solidFill>
                <a:latin typeface="ITC Berkeley Oldstyle Medium" charset="0"/>
                <a:ea typeface="ITC Berkeley Oldstyle Medium" charset="0"/>
                <a:cs typeface="ITC Berkeley Oldstyle Medium" charset="0"/>
              </a:rPr>
              <a:t>Design and implement the assessment method for each outcome</a:t>
            </a:r>
          </a:p>
          <a:p>
            <a:pPr marL="285750" indent="-285750">
              <a:spcBef>
                <a:spcPts val="600"/>
              </a:spcBef>
              <a:buBlip>
                <a:blip r:embed="rId3"/>
              </a:buBlip>
            </a:pPr>
            <a:r>
              <a:rPr lang="en-US" sz="1600" dirty="0">
                <a:solidFill>
                  <a:srgbClr val="7A6E67"/>
                </a:solidFill>
                <a:latin typeface="ITC Berkeley Oldstyle Medium" charset="0"/>
                <a:ea typeface="ITC Berkeley Oldstyle Medium" charset="0"/>
                <a:cs typeface="ITC Berkeley Oldstyle Medium" charset="0"/>
              </a:rPr>
              <a:t>Collect, analyze, and use the data </a:t>
            </a:r>
          </a:p>
          <a:p>
            <a:pPr marL="285750" indent="-285750">
              <a:spcBef>
                <a:spcPts val="600"/>
              </a:spcBef>
              <a:buBlip>
                <a:blip r:embed="rId3"/>
              </a:buBlip>
            </a:pPr>
            <a:r>
              <a:rPr lang="en-US" sz="1600" dirty="0">
                <a:solidFill>
                  <a:srgbClr val="7A6E67"/>
                </a:solidFill>
                <a:latin typeface="ITC Berkeley Oldstyle Medium" charset="0"/>
                <a:ea typeface="ITC Berkeley Oldstyle Medium" charset="0"/>
                <a:cs typeface="ITC Berkeley Oldstyle Medium" charset="0"/>
              </a:rPr>
              <a:t>Share your data, findings, and impact with us</a:t>
            </a:r>
          </a:p>
        </p:txBody>
      </p:sp>
    </p:spTree>
    <p:extLst>
      <p:ext uri="{BB962C8B-B14F-4D97-AF65-F5344CB8AC3E}">
        <p14:creationId xmlns:p14="http://schemas.microsoft.com/office/powerpoint/2010/main" val="271910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bwMode="auto">
          <a:xfrm>
            <a:off x="3776094" y="1123950"/>
            <a:ext cx="4377306"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2" name="Rectangle 1"/>
          <p:cNvSpPr/>
          <p:nvPr/>
        </p:nvSpPr>
        <p:spPr bwMode="auto">
          <a:xfrm>
            <a:off x="0" y="0"/>
            <a:ext cx="3200400" cy="463600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285750" indent="-285750">
              <a:spcBef>
                <a:spcPts val="600"/>
              </a:spcBef>
              <a:buBlip>
                <a:blip r:embed="rId3"/>
              </a:buBlip>
            </a:pPr>
            <a:r>
              <a:rPr lang="en-US" sz="1600" dirty="0">
                <a:solidFill>
                  <a:schemeClr val="bg1"/>
                </a:solidFill>
                <a:latin typeface="ITC Berkeley Oldstyle Medium"/>
                <a:ea typeface="ITC Berkeley Oldstyle Medium" charset="0"/>
                <a:cs typeface="ITC Berkeley Oldstyle Medium" charset="0"/>
              </a:rPr>
              <a:t>Identify at least one learning outcome that integrates the CCLD framework for each of your department’s programs and services</a:t>
            </a:r>
            <a:endParaRPr lang="en-US" dirty="0">
              <a:solidFill>
                <a:schemeClr val="bg1"/>
              </a:solidFill>
            </a:endParaRPr>
          </a:p>
          <a:p>
            <a:pPr marL="285750" indent="-285750">
              <a:spcBef>
                <a:spcPts val="600"/>
              </a:spcBef>
              <a:buBlip>
                <a:blip r:embed="rId3"/>
              </a:buBlip>
            </a:pPr>
            <a:r>
              <a:rPr lang="en-US" sz="1600" dirty="0">
                <a:solidFill>
                  <a:schemeClr val="bg1"/>
                </a:solidFill>
                <a:latin typeface="ITC Berkeley Oldstyle Medium"/>
                <a:ea typeface="ITC Berkeley Oldstyle Medium" charset="0"/>
                <a:cs typeface="ITC Berkeley Oldstyle Medium" charset="0"/>
              </a:rPr>
              <a:t>Determine at least one specific assessment method or tool that will measure accomplishment of or progress within each outcome</a:t>
            </a:r>
          </a:p>
          <a:p>
            <a:pPr marL="285750" indent="-285750">
              <a:spcBef>
                <a:spcPts val="600"/>
              </a:spcBef>
              <a:buBlip>
                <a:blip r:embed="rId3"/>
              </a:buBlip>
            </a:pPr>
            <a:r>
              <a:rPr lang="en-US" sz="1600" dirty="0">
                <a:solidFill>
                  <a:schemeClr val="bg1"/>
                </a:solidFill>
                <a:latin typeface="ITC Berkeley Oldstyle Medium"/>
                <a:ea typeface="ITC Berkeley Oldstyle Medium" charset="0"/>
                <a:cs typeface="ITC Berkeley Oldstyle Medium" charset="0"/>
              </a:rPr>
              <a:t>Design and implement the assessment method or tool for each outcome</a:t>
            </a:r>
          </a:p>
          <a:p>
            <a:pPr marL="285750" indent="-285750">
              <a:spcBef>
                <a:spcPts val="600"/>
              </a:spcBef>
              <a:buBlip>
                <a:blip r:embed="rId3"/>
              </a:buBlip>
            </a:pPr>
            <a:r>
              <a:rPr lang="en-US" sz="1600" dirty="0">
                <a:solidFill>
                  <a:schemeClr val="bg1"/>
                </a:solidFill>
                <a:latin typeface="ITC Berkeley Oldstyle Medium"/>
                <a:ea typeface="ITC Berkeley Oldstyle Medium" charset="0"/>
                <a:cs typeface="ITC Berkeley Oldstyle Medium" charset="0"/>
              </a:rPr>
              <a:t>Collect, analyze, and use the data </a:t>
            </a:r>
          </a:p>
          <a:p>
            <a:pPr marL="285750" indent="-285750">
              <a:spcBef>
                <a:spcPts val="600"/>
              </a:spcBef>
              <a:buBlip>
                <a:blip r:embed="rId3"/>
              </a:buBlip>
            </a:pPr>
            <a:r>
              <a:rPr lang="en-US" sz="1600" dirty="0">
                <a:solidFill>
                  <a:schemeClr val="bg1"/>
                </a:solidFill>
                <a:latin typeface="ITC Berkeley Oldstyle Medium"/>
                <a:ea typeface="ITC Berkeley Oldstyle Medium" charset="0"/>
                <a:cs typeface="ITC Berkeley Oldstyle Medium" charset="0"/>
              </a:rPr>
              <a:t>Share your data, findings, and impact with us</a:t>
            </a:r>
          </a:p>
        </p:txBody>
      </p:sp>
      <p:sp>
        <p:nvSpPr>
          <p:cNvPr id="5" name="TextBox 4"/>
          <p:cNvSpPr txBox="1"/>
          <p:nvPr/>
        </p:nvSpPr>
        <p:spPr>
          <a:xfrm>
            <a:off x="3695192" y="664756"/>
            <a:ext cx="5448808" cy="400110"/>
          </a:xfrm>
          <a:prstGeom prst="rect">
            <a:avLst/>
          </a:prstGeom>
          <a:noFill/>
        </p:spPr>
        <p:txBody>
          <a:bodyPr wrap="square" rtlCol="0">
            <a:spAutoFit/>
          </a:bodyPr>
          <a:lstStyle/>
          <a:p>
            <a:r>
              <a:rPr lang="en-US" sz="2000" b="1" dirty="0">
                <a:solidFill>
                  <a:srgbClr val="C8102E"/>
                </a:solidFill>
                <a:latin typeface="Univers 75 Black" charset="0"/>
                <a:ea typeface="Univers 75 Black" charset="0"/>
                <a:cs typeface="Univers 75 Black" charset="0"/>
              </a:rPr>
              <a:t>Create your plan to implement the CCLDs</a:t>
            </a:r>
            <a:endParaRPr lang="en-US" sz="2000" dirty="0">
              <a:solidFill>
                <a:srgbClr val="C8102E"/>
              </a:solidFill>
            </a:endParaRPr>
          </a:p>
        </p:txBody>
      </p:sp>
      <p:pic>
        <p:nvPicPr>
          <p:cNvPr id="3" name="Picture 2"/>
          <p:cNvPicPr>
            <a:picLocks noChangeAspect="1"/>
          </p:cNvPicPr>
          <p:nvPr/>
        </p:nvPicPr>
        <p:blipFill>
          <a:blip r:embed="rId4"/>
          <a:stretch>
            <a:fillRect/>
          </a:stretch>
        </p:blipFill>
        <p:spPr>
          <a:xfrm>
            <a:off x="3253209" y="1504950"/>
            <a:ext cx="5423075" cy="2252662"/>
          </a:xfrm>
          <a:prstGeom prst="rect">
            <a:avLst/>
          </a:prstGeom>
        </p:spPr>
      </p:pic>
    </p:spTree>
    <p:extLst>
      <p:ext uri="{BB962C8B-B14F-4D97-AF65-F5344CB8AC3E}">
        <p14:creationId xmlns:p14="http://schemas.microsoft.com/office/powerpoint/2010/main" val="32028632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oup of people sitting on the grass in front of a tall tower&#10;&#10;Description automatically generated with medium confidence">
            <a:extLst>
              <a:ext uri="{FF2B5EF4-FFF2-40B4-BE49-F238E27FC236}">
                <a16:creationId xmlns:a16="http://schemas.microsoft.com/office/drawing/2014/main" id="{2A4156D7-F50C-49C4-930D-251C79E0619C}"/>
              </a:ext>
            </a:extLst>
          </p:cNvPr>
          <p:cNvPicPr>
            <a:picLocks noChangeAspect="1"/>
          </p:cNvPicPr>
          <p:nvPr/>
        </p:nvPicPr>
        <p:blipFill>
          <a:blip r:embed="rId3"/>
          <a:stretch>
            <a:fillRect/>
          </a:stretch>
        </p:blipFill>
        <p:spPr>
          <a:xfrm>
            <a:off x="0" y="-19879"/>
            <a:ext cx="9144000" cy="4629150"/>
          </a:xfrm>
          <a:prstGeom prst="rect">
            <a:avLst/>
          </a:prstGeom>
        </p:spPr>
      </p:pic>
      <p:sp>
        <p:nvSpPr>
          <p:cNvPr id="7" name="Rectangle 8"/>
          <p:cNvSpPr>
            <a:spLocks noChangeArrowheads="1"/>
          </p:cNvSpPr>
          <p:nvPr/>
        </p:nvSpPr>
        <p:spPr bwMode="auto">
          <a:xfrm>
            <a:off x="-13547" y="1763687"/>
            <a:ext cx="9157547" cy="1062019"/>
          </a:xfrm>
          <a:prstGeom prst="rect">
            <a:avLst/>
          </a:prstGeom>
          <a:solidFill>
            <a:srgbClr val="C8102E">
              <a:alpha val="90000"/>
            </a:srgbClr>
          </a:solidFill>
          <a:ln w="9525">
            <a:noFill/>
            <a:miter lim="800000"/>
            <a:headEnd/>
            <a:tailEnd/>
          </a:ln>
          <a:effectLst/>
        </p:spPr>
        <p:txBody>
          <a:bodyPr wrap="none" anchor="ctr">
            <a:prstTxWarp prst="textNoShape">
              <a:avLst/>
            </a:prstTxWarp>
          </a:bodyPr>
          <a:lstStyle/>
          <a:p>
            <a:endParaRPr lang="en-US" dirty="0">
              <a:solidFill>
                <a:srgbClr val="C8102E"/>
              </a:solidFill>
            </a:endParaRPr>
          </a:p>
        </p:txBody>
      </p:sp>
      <p:sp>
        <p:nvSpPr>
          <p:cNvPr id="12" name="Text Placeholder 4"/>
          <p:cNvSpPr txBox="1">
            <a:spLocks/>
          </p:cNvSpPr>
          <p:nvPr/>
        </p:nvSpPr>
        <p:spPr>
          <a:xfrm>
            <a:off x="4316105" y="4755356"/>
            <a:ext cx="4523095" cy="285750"/>
          </a:xfrm>
          <a:prstGeom prst="rect">
            <a:avLst/>
          </a:prstGeom>
        </p:spPr>
        <p:txBody>
          <a:bodyPr/>
          <a:lstStyle>
            <a:lvl1pPr marL="0" indent="0" algn="r" rtl="0" fontAlgn="base">
              <a:spcBef>
                <a:spcPct val="20000"/>
              </a:spcBef>
              <a:spcAft>
                <a:spcPct val="0"/>
              </a:spcAft>
              <a:buClr>
                <a:srgbClr val="CE1126"/>
              </a:buClr>
              <a:buSzPct val="80000"/>
              <a:buFont typeface="Times" charset="0"/>
              <a:buNone/>
              <a:defRPr sz="1600" b="1" i="0" baseline="0">
                <a:solidFill>
                  <a:schemeClr val="bg1"/>
                </a:solidFill>
                <a:latin typeface="Univers 65" charset="0"/>
                <a:ea typeface="Univers 65" charset="0"/>
                <a:cs typeface="Univers 65" charset="0"/>
              </a:defRPr>
            </a:lvl1pPr>
            <a:lvl2pPr marL="742950" indent="-28575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2pPr>
            <a:lvl3pPr marL="11430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3pPr>
            <a:lvl4pPr marL="16002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4pPr>
            <a:lvl5pPr marL="2057400" indent="-228600" algn="l" rtl="0" fontAlgn="base">
              <a:spcBef>
                <a:spcPct val="20000"/>
              </a:spcBef>
              <a:spcAft>
                <a:spcPct val="0"/>
              </a:spcAft>
              <a:buClr>
                <a:srgbClr val="CE1126"/>
              </a:buClr>
              <a:buSzPct val="80000"/>
              <a:buFont typeface="Times" charset="0"/>
              <a:buChar char="•"/>
              <a:defRPr sz="2600">
                <a:solidFill>
                  <a:srgbClr val="6E6259"/>
                </a:solidFill>
                <a:latin typeface="+mn-lt"/>
                <a:ea typeface="Geneva" charset="-128"/>
              </a:defRPr>
            </a:lvl5pPr>
            <a:lvl6pPr marL="25146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6pPr>
            <a:lvl7pPr marL="29718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7pPr>
            <a:lvl8pPr marL="34290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8pPr>
            <a:lvl9pPr marL="3886200" indent="-228600" algn="l" rtl="0" fontAlgn="base">
              <a:spcBef>
                <a:spcPct val="20000"/>
              </a:spcBef>
              <a:spcAft>
                <a:spcPct val="0"/>
              </a:spcAft>
              <a:buClr>
                <a:srgbClr val="CE1126"/>
              </a:buClr>
              <a:buSzPct val="80000"/>
              <a:buFont typeface="Times" charset="0"/>
              <a:buChar char="•"/>
              <a:defRPr sz="2600">
                <a:solidFill>
                  <a:srgbClr val="7A6E67"/>
                </a:solidFill>
                <a:latin typeface="+mn-lt"/>
                <a:ea typeface="Geneva" charset="-128"/>
              </a:defRPr>
            </a:lvl9pPr>
          </a:lstStyle>
          <a:p>
            <a:pPr eaLnBrk="1" hangingPunct="1"/>
            <a:r>
              <a:rPr lang="en-US" sz="1200" kern="0" dirty="0">
                <a:latin typeface="Univers 75 Black" charset="0"/>
                <a:ea typeface="Univers 75 Black" charset="0"/>
                <a:cs typeface="Univers 75 Black" charset="0"/>
              </a:rPr>
              <a:t>Unit or Department Name Here</a:t>
            </a:r>
          </a:p>
        </p:txBody>
      </p:sp>
      <p:sp>
        <p:nvSpPr>
          <p:cNvPr id="8" name="TextBox 7"/>
          <p:cNvSpPr txBox="1"/>
          <p:nvPr/>
        </p:nvSpPr>
        <p:spPr>
          <a:xfrm>
            <a:off x="459740" y="1916971"/>
            <a:ext cx="8224520" cy="646331"/>
          </a:xfrm>
          <a:prstGeom prst="rect">
            <a:avLst/>
          </a:prstGeom>
          <a:noFill/>
        </p:spPr>
        <p:txBody>
          <a:bodyPr wrap="square" rtlCol="0">
            <a:spAutoFit/>
          </a:bodyPr>
          <a:lstStyle/>
          <a:p>
            <a:pPr>
              <a:spcBef>
                <a:spcPts val="0"/>
              </a:spcBef>
            </a:pPr>
            <a:r>
              <a:rPr lang="en-US" sz="1800" i="1" dirty="0">
                <a:solidFill>
                  <a:srgbClr val="F1BE48"/>
                </a:solidFill>
                <a:latin typeface="ITC Berkeley Oldstyle" charset="0"/>
                <a:ea typeface="ITC Berkeley Oldstyle" charset="0"/>
                <a:cs typeface="ITC Berkeley Oldstyle" charset="0"/>
              </a:rPr>
              <a:t>“We come to college not alone to prepare to make a living, but to learn to live a life” – M.J. Riggs, ISU Class of 1883</a:t>
            </a:r>
          </a:p>
        </p:txBody>
      </p:sp>
    </p:spTree>
    <p:extLst>
      <p:ext uri="{BB962C8B-B14F-4D97-AF65-F5344CB8AC3E}">
        <p14:creationId xmlns:p14="http://schemas.microsoft.com/office/powerpoint/2010/main" val="167549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4520" y="1123950"/>
            <a:ext cx="7701280" cy="2523768"/>
          </a:xfrm>
          <a:prstGeom prst="rect">
            <a:avLst/>
          </a:prstGeom>
          <a:noFill/>
        </p:spPr>
        <p:txBody>
          <a:bodyPr wrap="square" rtlCol="0">
            <a:spAutoFit/>
          </a:bodyPr>
          <a:lstStyle/>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Evaluate the importance of a co-curricular learning framework for the Division of Student Affairs and for their department</a:t>
            </a:r>
          </a:p>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Recognize the Co-Curricular Learning Domains and Dimensions that link directly to student learning within their department, programs, and services</a:t>
            </a:r>
          </a:p>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Write student learning outcomes that reflect the Co-Curricular Learning Domains &amp; Dimensions</a:t>
            </a:r>
          </a:p>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Identify methods and tools to assess and measure student learning</a:t>
            </a:r>
          </a:p>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Discuss how the Co-Curricular Learning framework can be integrated into their assessment plan</a:t>
            </a:r>
          </a:p>
          <a:p>
            <a:pPr marL="285750" indent="-285750">
              <a:spcBef>
                <a:spcPts val="0"/>
              </a:spcBef>
              <a:spcAft>
                <a:spcPts val="1200"/>
              </a:spcAft>
              <a:buFontTx/>
              <a:buChar char="-"/>
            </a:pPr>
            <a:r>
              <a:rPr lang="en-US" sz="1200" dirty="0">
                <a:solidFill>
                  <a:srgbClr val="7A6E67"/>
                </a:solidFill>
                <a:latin typeface="ITC Berkeley Oldstyle Medium" charset="0"/>
                <a:ea typeface="ITC Berkeley Oldstyle Medium" charset="0"/>
                <a:cs typeface="ITC Berkeley Oldstyle Medium" charset="0"/>
              </a:rPr>
              <a:t>Build a plan and timeline for integrating the Co-Curricular Learning framework into their department, programs, and services</a:t>
            </a:r>
          </a:p>
        </p:txBody>
      </p:sp>
      <p:sp>
        <p:nvSpPr>
          <p:cNvPr id="11" name="TextBox 10"/>
          <p:cNvSpPr txBox="1"/>
          <p:nvPr/>
        </p:nvSpPr>
        <p:spPr>
          <a:xfrm>
            <a:off x="599574" y="438150"/>
            <a:ext cx="510540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During this workshop participants will</a:t>
            </a:r>
          </a:p>
        </p:txBody>
      </p:sp>
      <p:cxnSp>
        <p:nvCxnSpPr>
          <p:cNvPr id="12" name="Straight Connector 11"/>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560987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4520" y="1123950"/>
            <a:ext cx="7701280" cy="4678204"/>
          </a:xfrm>
          <a:prstGeom prst="rect">
            <a:avLst/>
          </a:prstGeom>
          <a:noFill/>
        </p:spPr>
        <p:txBody>
          <a:bodyPr wrap="square" lIns="91440" tIns="45720" rIns="91440" bIns="45720" rtlCol="0" anchor="t">
            <a:spAutoFit/>
          </a:bodyPr>
          <a:lstStyle/>
          <a:p>
            <a:pPr marL="285750" indent="-285750">
              <a:spcBef>
                <a:spcPts val="0"/>
              </a:spcBef>
              <a:spcAft>
                <a:spcPts val="1200"/>
              </a:spcAft>
              <a:buFont typeface="Arial"/>
              <a:buChar char="•"/>
            </a:pPr>
            <a:r>
              <a:rPr lang="en-US" sz="1200" dirty="0">
                <a:solidFill>
                  <a:srgbClr val="7A6E67"/>
                </a:solidFill>
                <a:latin typeface="ITC Berkeley Oldstyle Medium"/>
              </a:rPr>
              <a:t>Review the Co-Curricular Learning Domain Framework</a:t>
            </a:r>
          </a:p>
          <a:p>
            <a:pPr marL="285750" indent="-285750">
              <a:spcBef>
                <a:spcPts val="0"/>
              </a:spcBef>
              <a:spcAft>
                <a:spcPts val="1200"/>
              </a:spcAft>
              <a:buFont typeface="Arial"/>
              <a:buChar char="•"/>
            </a:pPr>
            <a:r>
              <a:rPr lang="en-US" sz="1200" dirty="0">
                <a:solidFill>
                  <a:srgbClr val="7A6E67"/>
                </a:solidFill>
                <a:latin typeface="ITC Berkeley Oldstyle Medium"/>
              </a:rPr>
              <a:t>Discuss benefits and challenges of the CCLD Framework</a:t>
            </a:r>
          </a:p>
          <a:p>
            <a:pPr marL="285750" indent="-285750">
              <a:spcBef>
                <a:spcPts val="0"/>
              </a:spcBef>
              <a:spcAft>
                <a:spcPts val="1200"/>
              </a:spcAft>
              <a:buFont typeface="Arial"/>
              <a:buChar char="•"/>
            </a:pPr>
            <a:r>
              <a:rPr lang="en-US" sz="1200" dirty="0">
                <a:solidFill>
                  <a:srgbClr val="7A6E67"/>
                </a:solidFill>
                <a:latin typeface="ITC Berkeley Oldstyle Medium"/>
              </a:rPr>
              <a:t>Review expectations for adoption and integration of the CCLDs</a:t>
            </a:r>
          </a:p>
          <a:p>
            <a:pPr marL="285750" indent="-285750">
              <a:spcBef>
                <a:spcPts val="0"/>
              </a:spcBef>
              <a:spcAft>
                <a:spcPts val="1200"/>
              </a:spcAft>
              <a:buFont typeface="Arial"/>
              <a:buChar char="•"/>
            </a:pPr>
            <a:r>
              <a:rPr lang="en-US" sz="1200" dirty="0">
                <a:solidFill>
                  <a:srgbClr val="7A6E67"/>
                </a:solidFill>
                <a:latin typeface="ITC Berkeley Oldstyle Medium"/>
              </a:rPr>
              <a:t>Define the CCLDs and apply them to your department, programs &amp; services</a:t>
            </a:r>
          </a:p>
          <a:p>
            <a:pPr marL="285750" indent="-285750">
              <a:spcBef>
                <a:spcPts val="0"/>
              </a:spcBef>
              <a:spcAft>
                <a:spcPts val="1200"/>
              </a:spcAft>
              <a:buFont typeface="Arial"/>
              <a:buChar char="•"/>
            </a:pPr>
            <a:r>
              <a:rPr lang="en-US" sz="1200" dirty="0">
                <a:solidFill>
                  <a:srgbClr val="7A6E67"/>
                </a:solidFill>
                <a:latin typeface="ITC Berkeley Oldstyle Medium"/>
              </a:rPr>
              <a:t>Use the CCLDs to write student learning outcomes and determine criteria</a:t>
            </a:r>
          </a:p>
          <a:p>
            <a:pPr marL="285750" indent="-285750">
              <a:spcBef>
                <a:spcPts val="0"/>
              </a:spcBef>
              <a:spcAft>
                <a:spcPts val="1200"/>
              </a:spcAft>
              <a:buFont typeface="Arial"/>
              <a:buChar char="•"/>
            </a:pPr>
            <a:r>
              <a:rPr lang="en-US" sz="1200" dirty="0">
                <a:solidFill>
                  <a:srgbClr val="7A6E67"/>
                </a:solidFill>
                <a:latin typeface="ITC Berkeley Oldstyle Medium"/>
              </a:rPr>
              <a:t>Determine assessment methods and tools</a:t>
            </a:r>
          </a:p>
          <a:p>
            <a:pPr marL="285750" indent="-285750">
              <a:spcBef>
                <a:spcPts val="0"/>
              </a:spcBef>
              <a:spcAft>
                <a:spcPts val="1200"/>
              </a:spcAft>
              <a:buFont typeface="Arial"/>
              <a:buChar char="•"/>
            </a:pPr>
            <a:r>
              <a:rPr lang="en-US" sz="1200" dirty="0">
                <a:solidFill>
                  <a:srgbClr val="7A6E67"/>
                </a:solidFill>
                <a:latin typeface="ITC Berkeley Oldstyle Medium"/>
              </a:rPr>
              <a:t>Clarify goals</a:t>
            </a:r>
          </a:p>
          <a:p>
            <a:pPr marL="285750" indent="-285750">
              <a:spcBef>
                <a:spcPts val="0"/>
              </a:spcBef>
              <a:spcAft>
                <a:spcPts val="1200"/>
              </a:spcAft>
              <a:buFont typeface="Arial"/>
              <a:buChar char="•"/>
            </a:pPr>
            <a:r>
              <a:rPr lang="en-US" sz="1200" dirty="0">
                <a:solidFill>
                  <a:srgbClr val="7A6E67"/>
                </a:solidFill>
                <a:latin typeface="ITC Berkeley Oldstyle Medium"/>
              </a:rPr>
              <a:t>Create a plan</a:t>
            </a:r>
          </a:p>
          <a:p>
            <a:pPr marL="285750" indent="-285750">
              <a:spcBef>
                <a:spcPts val="0"/>
              </a:spcBef>
              <a:spcAft>
                <a:spcPts val="1200"/>
              </a:spcAft>
              <a:buFont typeface="Arial"/>
              <a:buChar char="•"/>
            </a:pPr>
            <a:endParaRPr lang="en-US" sz="1200" dirty="0">
              <a:solidFill>
                <a:srgbClr val="7A6E67"/>
              </a:solidFill>
              <a:latin typeface="ITC Berkeley Oldstyle Medium"/>
            </a:endParaRPr>
          </a:p>
          <a:p>
            <a:pPr marL="285750" indent="-285750">
              <a:spcBef>
                <a:spcPts val="0"/>
              </a:spcBef>
              <a:spcAft>
                <a:spcPts val="1200"/>
              </a:spcAft>
              <a:buFont typeface="Arial"/>
              <a:buChar char="•"/>
            </a:pPr>
            <a:endParaRPr lang="en-US" sz="1200" dirty="0">
              <a:solidFill>
                <a:srgbClr val="7A6E67"/>
              </a:solidFill>
              <a:latin typeface="ITC Berkeley Oldstyle Medium"/>
            </a:endParaRPr>
          </a:p>
          <a:p>
            <a:pPr marL="285750" indent="-285750">
              <a:spcBef>
                <a:spcPts val="0"/>
              </a:spcBef>
              <a:spcAft>
                <a:spcPts val="1200"/>
              </a:spcAft>
              <a:buFont typeface="Arial"/>
              <a:buChar char="•"/>
            </a:pPr>
            <a:endParaRPr lang="en-US" sz="1200" dirty="0">
              <a:solidFill>
                <a:srgbClr val="7A6E67"/>
              </a:solidFill>
              <a:latin typeface="ITC Berkeley Oldstyle Medium"/>
            </a:endParaRPr>
          </a:p>
          <a:p>
            <a:pPr marL="285750" indent="-285750">
              <a:spcBef>
                <a:spcPts val="0"/>
              </a:spcBef>
              <a:spcAft>
                <a:spcPts val="1200"/>
              </a:spcAft>
              <a:buFont typeface="Arial"/>
              <a:buChar char="•"/>
            </a:pPr>
            <a:endParaRPr lang="en-US" sz="1200" dirty="0">
              <a:solidFill>
                <a:srgbClr val="7A6E67"/>
              </a:solidFill>
              <a:latin typeface="ITC Berkeley Oldstyle Medium"/>
            </a:endParaRPr>
          </a:p>
          <a:p>
            <a:pPr marL="285750" indent="-285750">
              <a:spcBef>
                <a:spcPts val="0"/>
              </a:spcBef>
              <a:spcAft>
                <a:spcPts val="1200"/>
              </a:spcAft>
              <a:buFont typeface="Arial"/>
              <a:buChar char="•"/>
            </a:pPr>
            <a:endParaRPr lang="en-US" sz="1200" dirty="0">
              <a:solidFill>
                <a:srgbClr val="7A6E67"/>
              </a:solidFill>
              <a:latin typeface="ITC Berkeley Oldstyle Medium"/>
            </a:endParaRPr>
          </a:p>
          <a:p>
            <a:pPr marL="285750" indent="-285750">
              <a:spcBef>
                <a:spcPts val="0"/>
              </a:spcBef>
              <a:spcAft>
                <a:spcPts val="1200"/>
              </a:spcAft>
              <a:buFont typeface="Arial"/>
              <a:buChar char="•"/>
            </a:pPr>
            <a:endParaRPr lang="en-US" sz="1200" dirty="0">
              <a:solidFill>
                <a:srgbClr val="7A6E67"/>
              </a:solidFill>
              <a:latin typeface="ITC Berkeley Oldstyle Medium"/>
            </a:endParaRPr>
          </a:p>
        </p:txBody>
      </p:sp>
      <p:sp>
        <p:nvSpPr>
          <p:cNvPr id="11" name="TextBox 10"/>
          <p:cNvSpPr txBox="1"/>
          <p:nvPr/>
        </p:nvSpPr>
        <p:spPr>
          <a:xfrm>
            <a:off x="604520" y="583109"/>
            <a:ext cx="5105400" cy="430887"/>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Agenda</a:t>
            </a:r>
          </a:p>
        </p:txBody>
      </p:sp>
      <p:cxnSp>
        <p:nvCxnSpPr>
          <p:cNvPr id="12" name="Straight Connector 11"/>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3332339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10178" y="356772"/>
            <a:ext cx="7625080" cy="769441"/>
          </a:xfrm>
          <a:prstGeom prst="rect">
            <a:avLst/>
          </a:prstGeom>
          <a:noFill/>
        </p:spPr>
        <p:txBody>
          <a:bodyPr wrap="square" lIns="91440" tIns="45720" rIns="91440" bIns="45720" rtlCol="0" anchor="t">
            <a:spAutoFit/>
          </a:bodyPr>
          <a:lstStyle/>
          <a:p>
            <a:r>
              <a:rPr lang="en-US" sz="2200" b="1" dirty="0">
                <a:solidFill>
                  <a:srgbClr val="C8102E"/>
                </a:solidFill>
                <a:latin typeface="Univers 75 Black"/>
              </a:rPr>
              <a:t>What is the Division of Student Affairs Co-Curricular Learning Framework?</a:t>
            </a:r>
            <a:endParaRPr lang="en-US" sz="2200" dirty="0">
              <a:solidFill>
                <a:srgbClr val="C8102E"/>
              </a:solidFill>
              <a:latin typeface="Univers 75 Black"/>
            </a:endParaRPr>
          </a:p>
        </p:txBody>
      </p:sp>
      <p:cxnSp>
        <p:nvCxnSpPr>
          <p:cNvPr id="12" name="Straight Connector 11"/>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pic>
        <p:nvPicPr>
          <p:cNvPr id="3" name="Online Media 2" title="Co-Curricular Learning Domains- Staff">
            <a:hlinkClick r:id="" action="ppaction://media"/>
            <a:extLst>
              <a:ext uri="{FF2B5EF4-FFF2-40B4-BE49-F238E27FC236}">
                <a16:creationId xmlns:a16="http://schemas.microsoft.com/office/drawing/2014/main" id="{BCFA8110-9EBC-400E-A6D8-9DFD915EE2DD}"/>
              </a:ext>
            </a:extLst>
          </p:cNvPr>
          <p:cNvPicPr>
            <a:picLocks noRot="1" noChangeAspect="1"/>
          </p:cNvPicPr>
          <p:nvPr>
            <a:videoFile r:link="rId1"/>
          </p:nvPr>
        </p:nvPicPr>
        <p:blipFill>
          <a:blip r:embed="rId4"/>
          <a:stretch>
            <a:fillRect/>
          </a:stretch>
        </p:blipFill>
        <p:spPr>
          <a:xfrm>
            <a:off x="1892300" y="1352550"/>
            <a:ext cx="5359400" cy="3028061"/>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4382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81B21-C3A7-4E72-A2C8-FACB2E8F4CE4}"/>
              </a:ext>
            </a:extLst>
          </p:cNvPr>
          <p:cNvSpPr/>
          <p:nvPr/>
        </p:nvSpPr>
        <p:spPr>
          <a:xfrm>
            <a:off x="381000" y="438150"/>
            <a:ext cx="8382000" cy="3477875"/>
          </a:xfrm>
          <a:prstGeom prst="rect">
            <a:avLst/>
          </a:prstGeom>
        </p:spPr>
        <p:txBody>
          <a:bodyPr wrap="square">
            <a:spAutoFit/>
          </a:bodyPr>
          <a:lstStyle/>
          <a:p>
            <a:pPr algn="ctr"/>
            <a:r>
              <a:rPr lang="en-US" sz="2000" dirty="0">
                <a:solidFill>
                  <a:srgbClr val="333333"/>
                </a:solidFill>
                <a:latin typeface="ITC Berkeley Oldstyle"/>
              </a:rPr>
              <a:t>At Iowa State University, we believe that learning is an activity that happens anywhere and everywhere on campus. Further, we believe that the activities associated with the college experience, especially those that help emerging adults gain the cognitive and social skills necessary to be successful outside of college, should be rooted in a </a:t>
            </a:r>
            <a:r>
              <a:rPr lang="en-US" sz="2000" b="1" dirty="0">
                <a:solidFill>
                  <a:srgbClr val="333333"/>
                </a:solidFill>
                <a:latin typeface="ITC Berkeley Oldstyle"/>
              </a:rPr>
              <a:t>common set of definitions and goals</a:t>
            </a:r>
            <a:r>
              <a:rPr lang="en-US" sz="2000" dirty="0">
                <a:solidFill>
                  <a:srgbClr val="333333"/>
                </a:solidFill>
                <a:latin typeface="ITC Berkeley Oldstyle"/>
              </a:rPr>
              <a:t>. </a:t>
            </a:r>
          </a:p>
          <a:p>
            <a:pPr algn="ctr"/>
            <a:endParaRPr lang="en-US" sz="2000" dirty="0">
              <a:solidFill>
                <a:srgbClr val="333333"/>
              </a:solidFill>
              <a:latin typeface="ITC Berkeley Oldstyle"/>
            </a:endParaRPr>
          </a:p>
          <a:p>
            <a:pPr algn="ctr"/>
            <a:r>
              <a:rPr lang="en-US" sz="2000" dirty="0">
                <a:solidFill>
                  <a:srgbClr val="333333"/>
                </a:solidFill>
                <a:latin typeface="ITC Berkeley Oldstyle"/>
              </a:rPr>
              <a:t>In the Division of Student Affairs, we call these definitions and goals the Co-Curricular Learning Domains, or CCLDs. The </a:t>
            </a:r>
            <a:r>
              <a:rPr lang="en-US" sz="2000" b="1" dirty="0">
                <a:solidFill>
                  <a:srgbClr val="333333"/>
                </a:solidFill>
                <a:latin typeface="ITC Berkeley Oldstyle"/>
              </a:rPr>
              <a:t>five Co-Curricular Learning Domains, definitions, and related dimensions</a:t>
            </a:r>
            <a:r>
              <a:rPr lang="en-US" sz="2000" dirty="0">
                <a:solidFill>
                  <a:srgbClr val="333333"/>
                </a:solidFill>
                <a:latin typeface="ITC Berkeley Oldstyle"/>
              </a:rPr>
              <a:t> provide both a </a:t>
            </a:r>
            <a:r>
              <a:rPr lang="en-US" sz="2000" b="1" dirty="0">
                <a:solidFill>
                  <a:srgbClr val="333333"/>
                </a:solidFill>
                <a:latin typeface="ITC Berkeley Oldstyle"/>
              </a:rPr>
              <a:t>framework and a language for describing/defining the learning that occurs through the co-curricular programs and services</a:t>
            </a:r>
            <a:r>
              <a:rPr lang="en-US" sz="2000" dirty="0">
                <a:solidFill>
                  <a:srgbClr val="333333"/>
                </a:solidFill>
                <a:latin typeface="ITC Berkeley Oldstyle"/>
              </a:rPr>
              <a:t> offered in the Division of Student Affairs.</a:t>
            </a:r>
            <a:endParaRPr lang="en-US" sz="2000" dirty="0">
              <a:latin typeface="ITC Berkeley Oldstyle"/>
            </a:endParaRPr>
          </a:p>
        </p:txBody>
      </p:sp>
    </p:spTree>
    <p:extLst>
      <p:ext uri="{BB962C8B-B14F-4D97-AF65-F5344CB8AC3E}">
        <p14:creationId xmlns:p14="http://schemas.microsoft.com/office/powerpoint/2010/main" val="16398962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4520" y="1383090"/>
            <a:ext cx="7701280" cy="785343"/>
          </a:xfrm>
          <a:prstGeom prst="rect">
            <a:avLst/>
          </a:prstGeom>
          <a:noFill/>
        </p:spPr>
        <p:txBody>
          <a:bodyPr wrap="square" rtlCol="0">
            <a:spAutoFit/>
          </a:bodyPr>
          <a:lstStyle/>
          <a:p>
            <a:pPr>
              <a:lnSpc>
                <a:spcPct val="150000"/>
              </a:lnSpc>
              <a:spcBef>
                <a:spcPts val="0"/>
              </a:spcBef>
            </a:pPr>
            <a:r>
              <a:rPr lang="en-US" sz="1600" dirty="0">
                <a:solidFill>
                  <a:srgbClr val="7A6E67"/>
                </a:solidFill>
                <a:latin typeface="ITC Berkeley Oldstyle Medium" charset="0"/>
                <a:ea typeface="ITC Berkeley Oldstyle Medium" charset="0"/>
                <a:cs typeface="ITC Berkeley Oldstyle Medium" charset="0"/>
              </a:rPr>
              <a:t>Share a story about how you, your department, service or program directly helped a student learn and grow.</a:t>
            </a:r>
          </a:p>
        </p:txBody>
      </p:sp>
      <p:sp>
        <p:nvSpPr>
          <p:cNvPr id="11" name="TextBox 10"/>
          <p:cNvSpPr txBox="1"/>
          <p:nvPr/>
        </p:nvSpPr>
        <p:spPr>
          <a:xfrm>
            <a:off x="604520" y="583109"/>
            <a:ext cx="5105400" cy="430887"/>
          </a:xfrm>
          <a:prstGeom prst="rect">
            <a:avLst/>
          </a:prstGeom>
          <a:noFill/>
        </p:spPr>
        <p:txBody>
          <a:bodyPr wrap="square" rtlCol="0">
            <a:spAutoFit/>
          </a:bodyPr>
          <a:lstStyle/>
          <a:p>
            <a:r>
              <a:rPr lang="en-US" sz="2200" b="1" dirty="0">
                <a:solidFill>
                  <a:srgbClr val="C8102E"/>
                </a:solidFill>
                <a:latin typeface="Univers 75 Black" charset="0"/>
              </a:rPr>
              <a:t>Turn to a Partner or Self-Reflection</a:t>
            </a:r>
            <a:endParaRPr lang="en-US" sz="2200" dirty="0">
              <a:solidFill>
                <a:srgbClr val="C8102E"/>
              </a:solidFill>
            </a:endParaRPr>
          </a:p>
        </p:txBody>
      </p:sp>
      <p:cxnSp>
        <p:nvCxnSpPr>
          <p:cNvPr id="12" name="Straight Connector 11"/>
          <p:cNvCxnSpPr/>
          <p:nvPr/>
        </p:nvCxnSpPr>
        <p:spPr bwMode="auto">
          <a:xfrm>
            <a:off x="685800" y="1123950"/>
            <a:ext cx="74676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Tree>
    <p:extLst>
      <p:ext uri="{BB962C8B-B14F-4D97-AF65-F5344CB8AC3E}">
        <p14:creationId xmlns:p14="http://schemas.microsoft.com/office/powerpoint/2010/main" val="59300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3810000" y="621071"/>
            <a:ext cx="4763386" cy="3539430"/>
          </a:xfrm>
          <a:prstGeom prst="rect">
            <a:avLst/>
          </a:prstGeom>
          <a:noFill/>
        </p:spPr>
        <p:txBody>
          <a:bodyPr wrap="square" rtlCol="0">
            <a:spAutoFit/>
          </a:bodyPr>
          <a:lstStyle/>
          <a:p>
            <a:pPr marL="285750" indent="-285750">
              <a:spcBef>
                <a:spcPts val="0"/>
              </a:spcBef>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are the benefits of the Co-Curricular Learning Framework for ISU Students?</a:t>
            </a:r>
          </a:p>
          <a:p>
            <a:pPr marL="285750" indent="-285750">
              <a:spcBef>
                <a:spcPts val="0"/>
              </a:spcBef>
              <a:buFont typeface="Arial" panose="020B0604020202020204" pitchFamily="34" charset="0"/>
              <a:buChar char="•"/>
            </a:pPr>
            <a:endParaRPr lang="en-US" sz="1600" dirty="0">
              <a:solidFill>
                <a:srgbClr val="7A6E67"/>
              </a:solidFill>
              <a:latin typeface="ITC Berkeley Oldstyle Medium" charset="0"/>
              <a:ea typeface="ITC Berkeley Oldstyle Medium" charset="0"/>
              <a:cs typeface="ITC Berkeley Oldstyle Medium" charset="0"/>
            </a:endParaRPr>
          </a:p>
          <a:p>
            <a:pPr marL="285750" indent="-285750">
              <a:spcBef>
                <a:spcPts val="0"/>
              </a:spcBef>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are the benefits of the Co-Curricular Learning Framework for Division of Student Affairs?</a:t>
            </a:r>
          </a:p>
          <a:p>
            <a:pPr>
              <a:spcBef>
                <a:spcPts val="0"/>
              </a:spcBef>
            </a:pPr>
            <a:endParaRPr lang="en-US" sz="1600" dirty="0">
              <a:solidFill>
                <a:srgbClr val="7A6E67"/>
              </a:solidFill>
              <a:latin typeface="ITC Berkeley Oldstyle Medium" charset="0"/>
              <a:ea typeface="ITC Berkeley Oldstyle Medium" charset="0"/>
              <a:cs typeface="ITC Berkeley Oldstyle Medium" charset="0"/>
            </a:endParaRPr>
          </a:p>
          <a:p>
            <a:pPr marL="285750" indent="-285750">
              <a:spcBef>
                <a:spcPts val="0"/>
              </a:spcBef>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challenges and concerns do you anticipate having about adopting and integrating the CCLDs into your department, programs, and services?</a:t>
            </a:r>
          </a:p>
          <a:p>
            <a:pPr>
              <a:spcBef>
                <a:spcPts val="0"/>
              </a:spcBef>
            </a:pPr>
            <a:endParaRPr lang="en-US" sz="1600" dirty="0">
              <a:solidFill>
                <a:srgbClr val="7A6E67"/>
              </a:solidFill>
              <a:latin typeface="ITC Berkeley Oldstyle Medium" charset="0"/>
              <a:ea typeface="ITC Berkeley Oldstyle Medium" charset="0"/>
              <a:cs typeface="ITC Berkeley Oldstyle Medium" charset="0"/>
            </a:endParaRPr>
          </a:p>
          <a:p>
            <a:pPr marL="285750" indent="-285750">
              <a:spcBef>
                <a:spcPts val="0"/>
              </a:spcBef>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are the benefits the Co-Curricular Learning Framework for you and your department? </a:t>
            </a:r>
          </a:p>
          <a:p>
            <a:pPr marL="742950" lvl="1" indent="-285750">
              <a:spcBef>
                <a:spcPts val="0"/>
              </a:spcBef>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What are you excited about?</a:t>
            </a:r>
          </a:p>
          <a:p>
            <a:pPr>
              <a:spcBef>
                <a:spcPts val="0"/>
              </a:spcBef>
            </a:pPr>
            <a:endParaRPr lang="en-US" sz="1600" dirty="0">
              <a:solidFill>
                <a:srgbClr val="7A6E67"/>
              </a:solidFill>
              <a:latin typeface="ITC Berkeley Oldstyle Medium" charset="0"/>
              <a:ea typeface="ITC Berkeley Oldstyle Medium" charset="0"/>
              <a:cs typeface="ITC Berkeley Oldstyle Medium" charset="0"/>
            </a:endParaRPr>
          </a:p>
        </p:txBody>
      </p:sp>
      <p:sp>
        <p:nvSpPr>
          <p:cNvPr id="2" name="Rectangle 1"/>
          <p:cNvSpPr/>
          <p:nvPr/>
        </p:nvSpPr>
        <p:spPr bwMode="auto">
          <a:xfrm>
            <a:off x="0" y="-39517"/>
            <a:ext cx="3064969" cy="4675525"/>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15276"/>
            <a:ext cx="914400" cy="110385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12547" y="2715919"/>
            <a:ext cx="994038" cy="995729"/>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1243" y="1756465"/>
            <a:ext cx="1019820" cy="108355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12547" y="732927"/>
            <a:ext cx="990600" cy="972409"/>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7045" y="3409950"/>
            <a:ext cx="990600" cy="980594"/>
          </a:xfrm>
          <a:prstGeom prst="rect">
            <a:avLst/>
          </a:prstGeom>
        </p:spPr>
      </p:pic>
    </p:spTree>
    <p:extLst>
      <p:ext uri="{BB962C8B-B14F-4D97-AF65-F5344CB8AC3E}">
        <p14:creationId xmlns:p14="http://schemas.microsoft.com/office/powerpoint/2010/main" val="2980777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4520" y="1383090"/>
            <a:ext cx="4729480" cy="2046714"/>
          </a:xfrm>
          <a:prstGeom prst="rect">
            <a:avLst/>
          </a:prstGeom>
          <a:noFill/>
        </p:spPr>
        <p:txBody>
          <a:bodyPr wrap="square" rtlCol="0">
            <a:spAutoFit/>
          </a:bodyPr>
          <a:lstStyle/>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Design, engage, assess, and report using the language of the domains and dimensions</a:t>
            </a: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Bolster assessment and evaluation to demonstrate our impact on student learning</a:t>
            </a: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Help students identify and reflect on the learning they are experiencing</a:t>
            </a:r>
          </a:p>
          <a:p>
            <a:pPr marL="285750" indent="-285750">
              <a:spcBef>
                <a:spcPts val="0"/>
              </a:spcBef>
              <a:spcAft>
                <a:spcPts val="600"/>
              </a:spcAft>
              <a:buFont typeface="Arial" panose="020B0604020202020204" pitchFamily="34" charset="0"/>
              <a:buChar char="•"/>
            </a:pPr>
            <a:r>
              <a:rPr lang="en-US" sz="1600" dirty="0">
                <a:solidFill>
                  <a:srgbClr val="7A6E67"/>
                </a:solidFill>
                <a:latin typeface="ITC Berkeley Oldstyle Medium" charset="0"/>
                <a:ea typeface="ITC Berkeley Oldstyle Medium" charset="0"/>
                <a:cs typeface="ITC Berkeley Oldstyle Medium" charset="0"/>
              </a:rPr>
              <a:t>Tell our story using the domains and dimensions</a:t>
            </a:r>
          </a:p>
        </p:txBody>
      </p:sp>
      <p:sp>
        <p:nvSpPr>
          <p:cNvPr id="13" name="TextBox 12"/>
          <p:cNvSpPr txBox="1"/>
          <p:nvPr/>
        </p:nvSpPr>
        <p:spPr>
          <a:xfrm>
            <a:off x="621135" y="442769"/>
            <a:ext cx="5448808" cy="400110"/>
          </a:xfrm>
          <a:prstGeom prst="rect">
            <a:avLst/>
          </a:prstGeom>
          <a:noFill/>
        </p:spPr>
        <p:txBody>
          <a:bodyPr wrap="square" rtlCol="0">
            <a:spAutoFit/>
          </a:bodyPr>
          <a:lstStyle/>
          <a:p>
            <a:r>
              <a:rPr lang="en-US" sz="2000" b="1" dirty="0">
                <a:solidFill>
                  <a:srgbClr val="C8102E"/>
                </a:solidFill>
                <a:latin typeface="Univers 75 Black" charset="0"/>
                <a:ea typeface="Univers 75 Black" charset="0"/>
                <a:cs typeface="Univers 75 Black" charset="0"/>
              </a:rPr>
              <a:t>Goals for Division of Student Affairs Departments</a:t>
            </a:r>
            <a:endParaRPr lang="en-US" sz="2000" dirty="0">
              <a:solidFill>
                <a:srgbClr val="C8102E"/>
              </a:solidFill>
            </a:endParaRPr>
          </a:p>
        </p:txBody>
      </p:sp>
      <p:cxnSp>
        <p:nvCxnSpPr>
          <p:cNvPr id="19" name="Straight Connector 18"/>
          <p:cNvCxnSpPr/>
          <p:nvPr/>
        </p:nvCxnSpPr>
        <p:spPr bwMode="auto">
          <a:xfrm>
            <a:off x="685800" y="1123950"/>
            <a:ext cx="4648200" cy="0"/>
          </a:xfrm>
          <a:prstGeom prst="line">
            <a:avLst/>
          </a:prstGeom>
          <a:solidFill>
            <a:schemeClr val="accent1"/>
          </a:solidFill>
          <a:ln w="12700" cap="flat" cmpd="sng" algn="ctr">
            <a:solidFill>
              <a:srgbClr val="F1BE48"/>
            </a:solidFill>
            <a:prstDash val="solid"/>
            <a:round/>
            <a:headEnd type="none" w="med" len="med"/>
            <a:tailEnd type="none" w="med" len="med"/>
          </a:ln>
          <a:effectLst/>
        </p:spPr>
      </p:cxnSp>
      <p:sp>
        <p:nvSpPr>
          <p:cNvPr id="14" name="Rectangle 13"/>
          <p:cNvSpPr/>
          <p:nvPr/>
        </p:nvSpPr>
        <p:spPr bwMode="auto">
          <a:xfrm>
            <a:off x="6053328" y="0"/>
            <a:ext cx="3090672" cy="4636008"/>
          </a:xfrm>
          <a:prstGeom prst="rect">
            <a:avLst/>
          </a:prstGeom>
          <a:solidFill>
            <a:schemeClr val="bg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charset="0"/>
            </a:endParaRPr>
          </a:p>
        </p:txBody>
      </p:sp>
    </p:spTree>
    <p:extLst>
      <p:ext uri="{BB962C8B-B14F-4D97-AF65-F5344CB8AC3E}">
        <p14:creationId xmlns:p14="http://schemas.microsoft.com/office/powerpoint/2010/main" val="3311710841"/>
      </p:ext>
    </p:extLst>
  </p:cSld>
  <p:clrMapOvr>
    <a:masterClrMapping/>
  </p:clrMapOvr>
</p:sld>
</file>

<file path=ppt/theme/theme1.xml><?xml version="1.0" encoding="utf-8"?>
<a:theme xmlns:a="http://schemas.openxmlformats.org/drawingml/2006/main" name="PowerPoint">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Widescreen-WithoutNumbers_2A" id="{57707441-2D5A-A54C-8319-7F48BA5445C3}" vid="{543CE89C-0ACC-804C-8D73-FB39695733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PresentationWidescreen-WithoutNumbers_2A</Template>
  <TotalTime>2150</TotalTime>
  <Words>3631</Words>
  <Application>Microsoft Office PowerPoint</Application>
  <PresentationFormat>On-screen Show (16:9)</PresentationFormat>
  <Paragraphs>282</Paragraphs>
  <Slides>27</Slides>
  <Notes>25</Notes>
  <HiddenSlides>0</HiddenSlides>
  <MMClips>1</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Calibri</vt:lpstr>
      <vt:lpstr>Calibri Light</vt:lpstr>
      <vt:lpstr>Cambria</vt:lpstr>
      <vt:lpstr>ITC Berkeley Oldstyle</vt:lpstr>
      <vt:lpstr>ITC Berkeley Oldstyle Medium</vt:lpstr>
      <vt:lpstr>Times</vt:lpstr>
      <vt:lpstr>Univers 55 Oblique</vt:lpstr>
      <vt:lpstr>Univers 55 Roman</vt:lpstr>
      <vt:lpstr>Univers 57 Condensed</vt:lpstr>
      <vt:lpstr>Univers 67 CondensedBold</vt:lpstr>
      <vt:lpstr>Univers 75 Black</vt:lpstr>
      <vt:lpstr>PowerPoint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Olsen, Leif [ASC]</dc:creator>
  <cp:lastModifiedBy>Olsen, Leif [ASC]</cp:lastModifiedBy>
  <cp:revision>159</cp:revision>
  <cp:lastPrinted>2022-03-31T13:18:06Z</cp:lastPrinted>
  <dcterms:created xsi:type="dcterms:W3CDTF">2021-10-27T18:00:54Z</dcterms:created>
  <dcterms:modified xsi:type="dcterms:W3CDTF">2022-05-19T14:15:23Z</dcterms:modified>
</cp:coreProperties>
</file>